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제목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저자 및 날짜"/>
          <p:cNvSpPr txBox="1"/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b="1" sz="3420"/>
            </a:lvl1pPr>
          </a:lstStyle>
          <a:p>
            <a:pPr/>
            <a:r>
              <a:t>저자 및 날짜</a:t>
            </a:r>
          </a:p>
        </p:txBody>
      </p:sp>
      <p:sp>
        <p:nvSpPr>
          <p:cNvPr id="12" name="프레젠테이션 제목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13" name="본문 첫 번째 줄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프레젠테이션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슬라이드 번호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전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슬라이드 제목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100" name="슬라이드 부제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10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의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의제 제목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의제 제목</a:t>
            </a:r>
          </a:p>
        </p:txBody>
      </p:sp>
      <p:sp>
        <p:nvSpPr>
          <p:cNvPr id="109" name="의제 부제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의제 부제</a:t>
            </a:r>
          </a:p>
        </p:txBody>
      </p:sp>
      <p:sp>
        <p:nvSpPr>
          <p:cNvPr id="110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의제 주제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1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내역서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본문 첫 번째 줄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내역서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9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중요한 사실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사실 정보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사실 정보</a:t>
            </a:r>
          </a:p>
        </p:txBody>
      </p:sp>
      <p:sp>
        <p:nvSpPr>
          <p:cNvPr id="127" name="본문 첫 번째 줄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8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인용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속성"/>
          <p:cNvSpPr txBox="1"/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속성</a:t>
            </a:r>
          </a:p>
        </p:txBody>
      </p:sp>
      <p:sp>
        <p:nvSpPr>
          <p:cNvPr id="136" name="본문 첫 번째 줄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“멋진 인용구”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 - 3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흐린 하늘 아래에 있는 미래형 아파트 건물을 낮은 각도에서 촬영한 흑백 사진"/>
          <p:cNvSpPr/>
          <p:nvPr>
            <p:ph type="pic" idx="21"/>
          </p:nvPr>
        </p:nvSpPr>
        <p:spPr>
          <a:xfrm>
            <a:off x="-120802" y="1270000"/>
            <a:ext cx="16840201" cy="1122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현대식 회사 건물의 외부를 찍은 흑백 사진 "/>
          <p:cNvSpPr/>
          <p:nvPr>
            <p:ph type="pic" sz="quarter" idx="22"/>
          </p:nvPr>
        </p:nvSpPr>
        <p:spPr>
          <a:xfrm>
            <a:off x="15443200" y="1270000"/>
            <a:ext cx="81026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건물 위의 격자형 현대식 건축물을 찍은 흑백 사진"/>
          <p:cNvSpPr/>
          <p:nvPr>
            <p:ph type="pic" sz="half" idx="23"/>
          </p:nvPr>
        </p:nvSpPr>
        <p:spPr>
          <a:xfrm>
            <a:off x="15811500" y="4876800"/>
            <a:ext cx="7366000" cy="982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사진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현대식 건물을 낮은 각도에서 촬영한 흑백 사진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빈 페이지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건물의 빛과 그림자를 찍은 흑백 사진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프레젠테이션 제목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프레젠테이션 제목</a:t>
            </a:r>
          </a:p>
        </p:txBody>
      </p:sp>
      <p:sp>
        <p:nvSpPr>
          <p:cNvPr id="23" name="저자 및 날짜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84225">
              <a:lnSpc>
                <a:spcPct val="100000"/>
              </a:lnSpc>
              <a:spcBef>
                <a:spcPts val="0"/>
              </a:spcBef>
              <a:buSzTx/>
              <a:buNone/>
              <a:defRPr b="1" sz="3420"/>
            </a:lvl1pPr>
          </a:lstStyle>
          <a:p>
            <a:pPr/>
            <a:r>
              <a:t>저자 및 날짜</a:t>
            </a:r>
          </a:p>
        </p:txBody>
      </p:sp>
      <p:sp>
        <p:nvSpPr>
          <p:cNvPr id="24" name="본문 첫 번째 줄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프레젠테이션 부제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사진 대체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슬라이드 제목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슬라이드 제목</a:t>
            </a:r>
          </a:p>
        </p:txBody>
      </p:sp>
      <p:sp>
        <p:nvSpPr>
          <p:cNvPr id="33" name="본문 첫 번째 줄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슬라이드 부제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콘크리트 구조물에 드리운 그림자의 흑백 사진"/>
          <p:cNvSpPr/>
          <p:nvPr>
            <p:ph type="pic" idx="21"/>
          </p:nvPr>
        </p:nvSpPr>
        <p:spPr>
          <a:xfrm>
            <a:off x="9270652" y="1263650"/>
            <a:ext cx="16757661" cy="1118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슬라이드 번호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 및 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슬라이드 제목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43" name="슬라이드 부제"/>
          <p:cNvSpPr txBox="1"/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44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구분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본문 첫 번째 줄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사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슬라이드 제목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61" name="슬라이드 부제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62" name="본문 첫 번째 줄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복잡한 건축물을 근접 촬영한 흑백 사진"/>
          <p:cNvSpPr/>
          <p:nvPr>
            <p:ph type="pic" idx="22"/>
          </p:nvPr>
        </p:nvSpPr>
        <p:spPr>
          <a:xfrm>
            <a:off x="12192000" y="-1341967"/>
            <a:ext cx="10922000" cy="16399934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작은 라이브 비디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슬라이드 제목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72" name="슬라이드 부제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73" name="본문 첫 번째 줄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제목, 구분점 및 큰 라이브 비디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슬라이드 제목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슬라이드 제목</a:t>
            </a:r>
          </a:p>
        </p:txBody>
      </p:sp>
      <p:sp>
        <p:nvSpPr>
          <p:cNvPr id="82" name="슬라이드 부제"/>
          <p:cNvSpPr txBox="1"/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92479">
              <a:lnSpc>
                <a:spcPct val="100000"/>
              </a:lnSpc>
              <a:spcBef>
                <a:spcPts val="0"/>
              </a:spcBef>
              <a:buSzTx/>
              <a:buNone/>
              <a:defRPr b="1" sz="5280"/>
            </a:lvl1pPr>
          </a:lstStyle>
          <a:p>
            <a:pPr/>
            <a:r>
              <a:t>슬라이드 부제</a:t>
            </a:r>
          </a:p>
        </p:txBody>
      </p:sp>
      <p:sp>
        <p:nvSpPr>
          <p:cNvPr id="83" name="본문 첫 번째 줄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4" name="슬라이드 번호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섹션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섹션 제목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섹션 제목</a:t>
            </a:r>
          </a:p>
        </p:txBody>
      </p:sp>
      <p:sp>
        <p:nvSpPr>
          <p:cNvPr id="92" name="슬라이드 번호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제목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슬라이드 제목</a:t>
            </a:r>
          </a:p>
        </p:txBody>
      </p:sp>
      <p:sp>
        <p:nvSpPr>
          <p:cNvPr id="3" name="본문 첫 번째 줄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슬라이드 구분점 텍스트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슬라이드 번호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3.png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3.png"/><Relationship Id="rId6" Type="http://schemas.openxmlformats.org/officeDocument/2006/relationships/image" Target="../media/image17.png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1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제이 ( jay-so )"/>
          <p:cNvSpPr txBox="1"/>
          <p:nvPr>
            <p:ph type="body" idx="21"/>
          </p:nvPr>
        </p:nvSpPr>
        <p:spPr>
          <a:xfrm>
            <a:off x="1206498" y="11302996"/>
            <a:ext cx="4194509" cy="117303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5000"/>
            </a:lvl1pPr>
          </a:lstStyle>
          <a:p>
            <a:pPr/>
            <a:r>
              <a:t>제이 ( jay-so )</a:t>
            </a:r>
          </a:p>
        </p:txBody>
      </p:sp>
      <p:sp>
        <p:nvSpPr>
          <p:cNvPr id="172" name="1장. 사용자 수에 따른 규모 확장성"/>
          <p:cNvSpPr txBox="1"/>
          <p:nvPr>
            <p:ph type="ctrTitle"/>
          </p:nvPr>
        </p:nvSpPr>
        <p:spPr>
          <a:xfrm>
            <a:off x="1206498" y="2063819"/>
            <a:ext cx="21971004" cy="4648201"/>
          </a:xfrm>
          <a:prstGeom prst="rect">
            <a:avLst/>
          </a:prstGeom>
        </p:spPr>
        <p:txBody>
          <a:bodyPr/>
          <a:lstStyle/>
          <a:p>
            <a:pPr/>
            <a:r>
              <a:t>1장. 사용자 수에 따른 규모 확장성</a:t>
            </a:r>
          </a:p>
        </p:txBody>
      </p:sp>
      <p:sp>
        <p:nvSpPr>
          <p:cNvPr id="173" name="캐시 사용시 데이터의 일관성은 어떻게 유지할까?…"/>
          <p:cNvSpPr txBox="1"/>
          <p:nvPr>
            <p:ph type="subTitle" sz="quarter" idx="1"/>
          </p:nvPr>
        </p:nvSpPr>
        <p:spPr>
          <a:xfrm>
            <a:off x="1206499" y="8323034"/>
            <a:ext cx="21971001" cy="1905001"/>
          </a:xfrm>
          <a:prstGeom prst="rect">
            <a:avLst/>
          </a:prstGeom>
        </p:spPr>
        <p:txBody>
          <a:bodyPr/>
          <a:lstStyle/>
          <a:p>
            <a:pPr defTabSz="817244">
              <a:defRPr sz="5445"/>
            </a:pPr>
            <a:r>
              <a:t>캐시 사용시 데이터의 일관성은 어떻게 유지할까?</a:t>
            </a:r>
          </a:p>
          <a:p>
            <a:pPr defTabSz="817244">
              <a:defRPr sz="5445"/>
            </a:pPr>
            <a:r>
              <a:t>캐시 SPOF(Single Point Of Failure)를 방지하기 위한 방법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2. 캐시를 사용시 유의할 점(고려할 사항) - 예시"/>
          <p:cNvSpPr txBox="1"/>
          <p:nvPr>
            <p:ph type="subTitle" sz="quarter" idx="1"/>
          </p:nvPr>
        </p:nvSpPr>
        <p:spPr>
          <a:xfrm>
            <a:off x="1353391" y="1647628"/>
            <a:ext cx="9127680" cy="992157"/>
          </a:xfrm>
          <a:prstGeom prst="rect">
            <a:avLst/>
          </a:prstGeom>
        </p:spPr>
        <p:txBody>
          <a:bodyPr/>
          <a:lstStyle>
            <a:lvl1pPr defTabSz="569594">
              <a:defRPr sz="3795"/>
            </a:lvl1pPr>
          </a:lstStyle>
          <a:p>
            <a:pPr/>
            <a:r>
              <a:t>2. 캐시를 사용시 유의할 점(고려할 사항) - 예시</a:t>
            </a:r>
          </a:p>
        </p:txBody>
      </p:sp>
      <p:sp>
        <p:nvSpPr>
          <p:cNvPr id="233" name="상품권 재고관리를 위한 시스템 설계(우아한 형제들 선물하기 시스템)"/>
          <p:cNvSpPr txBox="1"/>
          <p:nvPr/>
        </p:nvSpPr>
        <p:spPr>
          <a:xfrm>
            <a:off x="1350990" y="3053787"/>
            <a:ext cx="19080626" cy="99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상품권 재고관리를 위한 시스템 설계(우아한 형제들 선물하기 시스템)</a:t>
            </a:r>
          </a:p>
        </p:txBody>
      </p:sp>
      <p:sp>
        <p:nvSpPr>
          <p:cNvPr id="234" name="설계 고려 사항 (4가지)"/>
          <p:cNvSpPr txBox="1"/>
          <p:nvPr/>
        </p:nvSpPr>
        <p:spPr>
          <a:xfrm>
            <a:off x="1445348" y="4459946"/>
            <a:ext cx="7035325" cy="99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lvl1pPr>
          </a:lstStyle>
          <a:p>
            <a:pPr/>
            <a:r>
              <a:t>설계 고려 사항 (4가지)</a:t>
            </a:r>
          </a:p>
        </p:txBody>
      </p:sp>
      <p:sp>
        <p:nvSpPr>
          <p:cNvPr id="235" name="1. 전체 재고량의 관리와 트랜잭션이 일어나는 재고 사용량은 분리하여 저장한다."/>
          <p:cNvSpPr txBox="1"/>
          <p:nvPr/>
        </p:nvSpPr>
        <p:spPr>
          <a:xfrm>
            <a:off x="1314777" y="5738630"/>
            <a:ext cx="20613743" cy="992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1. 전체 재고량의 관리와 트랜잭션이 일어나는 재고 사용량은 분리하여 저장한다.</a:t>
            </a:r>
          </a:p>
        </p:txBody>
      </p:sp>
      <p:sp>
        <p:nvSpPr>
          <p:cNvPr id="236" name="전체 재고량의 경우, RDBMS에 저장하여 관리하고 트랜잭션이 일어나는 재고 사용량의 관리는 연산 속도가 빠른 인 메모리 DB를 사용함"/>
          <p:cNvSpPr txBox="1"/>
          <p:nvPr/>
        </p:nvSpPr>
        <p:spPr>
          <a:xfrm>
            <a:off x="1873271" y="6729719"/>
            <a:ext cx="19622162" cy="99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519694" indent="-519694" defTabSz="503555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2806"/>
            </a:pPr>
          </a:p>
          <a:p>
            <a:pPr marL="356362" indent="-356362" defTabSz="503555">
              <a:lnSpc>
                <a:spcPct val="100000"/>
              </a:lnSpc>
              <a:spcBef>
                <a:spcPts val="0"/>
              </a:spcBef>
              <a:buSzPct val="123000"/>
              <a:buChar char="-"/>
              <a:defRPr b="1" sz="2806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전체 재고량의 경우, RDBMS에 저장하여 관리하고 트랜잭션이 일어나는 재고 사용량의 관리는 연산 속도가 빠른 인 메모리 DB를 사용함</a:t>
            </a:r>
          </a:p>
        </p:txBody>
      </p:sp>
      <p:sp>
        <p:nvSpPr>
          <p:cNvPr id="237" name="- 단일 스레드에서 연산처리를 하는 Redis 사용하여 동시성 이슈를 해결함"/>
          <p:cNvSpPr txBox="1"/>
          <p:nvPr/>
        </p:nvSpPr>
        <p:spPr>
          <a:xfrm>
            <a:off x="2085448" y="8744082"/>
            <a:ext cx="12559444" cy="99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519694" indent="-519694" defTabSz="503555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2806"/>
            </a:pPr>
          </a:p>
          <a:p>
            <a:pPr defTabSz="503555">
              <a:lnSpc>
                <a:spcPct val="100000"/>
              </a:lnSpc>
              <a:spcBef>
                <a:spcPts val="0"/>
              </a:spcBef>
              <a:defRPr b="1" sz="2806"/>
            </a:pPr>
            <a:r>
              <a:t>- 단일 스레드에서 연산처리를 하는 Redis 사용하여 동시성 이슈를 해결함</a:t>
            </a:r>
          </a:p>
        </p:txBody>
      </p:sp>
      <p:sp>
        <p:nvSpPr>
          <p:cNvPr id="238" name="2. 재고 사용량의 증가와 감소 시 동시성 이슈는 없어야 한다."/>
          <p:cNvSpPr txBox="1"/>
          <p:nvPr/>
        </p:nvSpPr>
        <p:spPr>
          <a:xfrm>
            <a:off x="1265814" y="7874652"/>
            <a:ext cx="14198712" cy="99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2. 재고 사용량의 증가와 감소 시 동시성 이슈는 없어야 한다.</a:t>
            </a:r>
          </a:p>
        </p:txBody>
      </p:sp>
      <p:sp>
        <p:nvSpPr>
          <p:cNvPr id="239" name="3. 재고 사용량 데이터는 유실되어서는 안된다."/>
          <p:cNvSpPr txBox="1"/>
          <p:nvPr/>
        </p:nvSpPr>
        <p:spPr>
          <a:xfrm>
            <a:off x="1282135" y="9812094"/>
            <a:ext cx="15404256" cy="992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3. 재고 사용량 데이터는 유실되어서는 안된다.</a:t>
            </a:r>
          </a:p>
        </p:txBody>
      </p:sp>
      <p:sp>
        <p:nvSpPr>
          <p:cNvPr id="240" name="- 인 메모리 DB는 휘발성 데이터로 데이터 손실이 일어날 수 있으므로, 재고 사용량 데이터를 RDB에 싱크함"/>
          <p:cNvSpPr txBox="1"/>
          <p:nvPr/>
        </p:nvSpPr>
        <p:spPr>
          <a:xfrm>
            <a:off x="2199697" y="10758445"/>
            <a:ext cx="18557132" cy="99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519694" indent="-519694" defTabSz="503555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2806"/>
            </a:pPr>
          </a:p>
          <a:p>
            <a:pPr defTabSz="503555">
              <a:lnSpc>
                <a:spcPct val="100000"/>
              </a:lnSpc>
              <a:spcBef>
                <a:spcPts val="0"/>
              </a:spcBef>
              <a:defRPr b="1" sz="2806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- 인 메모리 DB는 휘발성 데이터로 데이터 손실이 일어날 수 있으므로, 재고 사용량 데이터를 RDB에 싱크함</a:t>
            </a:r>
          </a:p>
        </p:txBody>
      </p:sp>
      <p:sp>
        <p:nvSpPr>
          <p:cNvPr id="241" name="4. 재고 사용량의 관리는 Redis의 Set 자료구조에 구매번호를 저장하여 관리한다."/>
          <p:cNvSpPr txBox="1"/>
          <p:nvPr/>
        </p:nvSpPr>
        <p:spPr>
          <a:xfrm>
            <a:off x="1282135" y="11880105"/>
            <a:ext cx="20491780" cy="992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4. 재고 사용량의 관리는 Redis의 Set 자료구조에 구매번호를 저장하여 관리한다.</a:t>
            </a:r>
          </a:p>
        </p:txBody>
      </p:sp>
      <p:sp>
        <p:nvSpPr>
          <p:cNvPr id="242" name="- 구매번호는 유니크한 값이며, Redis의 Set 자료구조를 통해 중복을 피하기 위함"/>
          <p:cNvSpPr txBox="1"/>
          <p:nvPr/>
        </p:nvSpPr>
        <p:spPr>
          <a:xfrm>
            <a:off x="2199697" y="12501253"/>
            <a:ext cx="14391251" cy="992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519694" indent="-519694" defTabSz="503555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2806"/>
            </a:pPr>
          </a:p>
          <a:p>
            <a:pPr defTabSz="503555">
              <a:lnSpc>
                <a:spcPct val="100000"/>
              </a:lnSpc>
              <a:spcBef>
                <a:spcPts val="0"/>
              </a:spcBef>
              <a:defRPr b="1" sz="2806"/>
            </a:pPr>
            <a:r>
              <a:t>- 구매번호는 유니크한 값이며, Redis의 Set 자료구조를 통해 중복을 피하기 위함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2. 캐시를 사용시 유의할 점(고려할 사항) - 예시"/>
          <p:cNvSpPr txBox="1"/>
          <p:nvPr>
            <p:ph type="subTitle" sz="quarter" idx="1"/>
          </p:nvPr>
        </p:nvSpPr>
        <p:spPr>
          <a:xfrm>
            <a:off x="1353391" y="1647628"/>
            <a:ext cx="9222611" cy="992157"/>
          </a:xfrm>
          <a:prstGeom prst="rect">
            <a:avLst/>
          </a:prstGeom>
        </p:spPr>
        <p:txBody>
          <a:bodyPr/>
          <a:lstStyle>
            <a:lvl1pPr defTabSz="577850">
              <a:defRPr sz="3850"/>
            </a:lvl1pPr>
          </a:lstStyle>
          <a:p>
            <a:pPr/>
            <a:r>
              <a:t>2. 캐시를 사용시 유의할 점(고려할 사항) - 예시</a:t>
            </a:r>
          </a:p>
        </p:txBody>
      </p:sp>
      <p:sp>
        <p:nvSpPr>
          <p:cNvPr id="245" name="데이터의 일관성은 어떻게 유지할 것인가?"/>
          <p:cNvSpPr txBox="1"/>
          <p:nvPr/>
        </p:nvSpPr>
        <p:spPr>
          <a:xfrm>
            <a:off x="1677416" y="2884519"/>
            <a:ext cx="9115204" cy="724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701675">
              <a:lnSpc>
                <a:spcPct val="100000"/>
              </a:lnSpc>
              <a:spcBef>
                <a:spcPts val="0"/>
              </a:spcBef>
              <a:defRPr b="1" sz="3910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lvl1pPr>
          </a:lstStyle>
          <a:p>
            <a:pPr/>
            <a:r>
              <a:t>데이터의 일관성은 어떻게 유지할 것인가?</a:t>
            </a:r>
          </a:p>
        </p:txBody>
      </p:sp>
      <p:sp>
        <p:nvSpPr>
          <p:cNvPr id="246" name="재고량 증가"/>
          <p:cNvSpPr txBox="1"/>
          <p:nvPr/>
        </p:nvSpPr>
        <p:spPr>
          <a:xfrm>
            <a:off x="1742701" y="4009057"/>
            <a:ext cx="3617100" cy="992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>
                <a:solidFill>
                  <a:schemeClr val="accent4"/>
                </a:solidFill>
              </a:defRPr>
            </a:lvl1pPr>
          </a:lstStyle>
          <a:p>
            <a:pPr/>
            <a:r>
              <a:t>재고량 증가</a:t>
            </a:r>
          </a:p>
        </p:txBody>
      </p:sp>
      <p:pic>
        <p:nvPicPr>
          <p:cNvPr id="247" name="트랜잭션과 Redis 간의 일관성을 합치기 위한.png" descr="트랜잭션과 Redis 간의 일관성을 합치기 위한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5883" y="6220259"/>
            <a:ext cx="13440196" cy="6227845"/>
          </a:xfrm>
          <a:prstGeom prst="rect">
            <a:avLst/>
          </a:prstGeom>
          <a:ln w="12700">
            <a:miter lim="400000"/>
          </a:ln>
        </p:spPr>
      </p:pic>
      <p:sp>
        <p:nvSpPr>
          <p:cNvPr id="248" name="(RDB) 트랜잭션 시작 - Trasaction Begin…"/>
          <p:cNvSpPr txBox="1"/>
          <p:nvPr/>
        </p:nvSpPr>
        <p:spPr>
          <a:xfrm>
            <a:off x="14518697" y="7221358"/>
            <a:ext cx="9349887" cy="3584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570812" indent="-570812" defTabSz="553084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3082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(RDB) 트랜잭션 시작 - Trasaction Begin</a:t>
            </a:r>
          </a:p>
          <a:p>
            <a:pPr marL="570812" indent="-570812" defTabSz="553084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3082"/>
            </a:pPr>
            <a:r>
              <a:t>현재 구매가 가능한 상태인지, 유효성 검증 과정을 거침</a:t>
            </a:r>
          </a:p>
          <a:p>
            <a:pPr defTabSz="553084">
              <a:lnSpc>
                <a:spcPct val="100000"/>
              </a:lnSpc>
              <a:spcBef>
                <a:spcPts val="0"/>
              </a:spcBef>
              <a:defRPr b="1" sz="3082"/>
            </a:pPr>
            <a:r>
              <a:t>3.  </a:t>
            </a:r>
            <a:r>
              <a:rPr>
                <a:solidFill>
                  <a:schemeClr val="accent4"/>
                </a:solidFill>
              </a:rPr>
              <a:t>(Redis)</a:t>
            </a:r>
            <a:r>
              <a:t>구매가 가능할 경우 - Redis에 구매 번호를 추가</a:t>
            </a:r>
          </a:p>
          <a:p>
            <a:pPr defTabSz="553084">
              <a:lnSpc>
                <a:spcPct val="100000"/>
              </a:lnSpc>
              <a:spcBef>
                <a:spcPts val="0"/>
              </a:spcBef>
              <a:defRPr b="1" sz="3082"/>
            </a:pPr>
            <a:r>
              <a:t>4.  </a:t>
            </a:r>
            <a:r>
              <a:rPr>
                <a:solidFill>
                  <a:schemeClr val="accent4"/>
                </a:solidFill>
              </a:rPr>
              <a:t>(Redis)</a:t>
            </a:r>
            <a:r>
              <a:t> 인당 재고 사용량 증가</a:t>
            </a:r>
          </a:p>
          <a:p>
            <a:pPr defTabSz="553084">
              <a:lnSpc>
                <a:spcPct val="100000"/>
              </a:lnSpc>
              <a:spcBef>
                <a:spcPts val="0"/>
              </a:spcBef>
              <a:defRPr b="1" sz="3082"/>
            </a:pPr>
            <a:r>
              <a:t>5.  </a:t>
            </a: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(RDB)</a:t>
            </a:r>
            <a:r>
              <a:t> 구매 히스터리에 변경된 </a:t>
            </a: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구매 정보를 입력</a:t>
            </a:r>
            <a:endParaRPr>
              <a:solidFill>
                <a:schemeClr val="accent5">
                  <a:hueOff val="106044"/>
                  <a:satOff val="10158"/>
                  <a:lumOff val="16042"/>
                </a:schemeClr>
              </a:solidFill>
            </a:endParaRPr>
          </a:p>
          <a:p>
            <a:pPr defTabSz="553084">
              <a:lnSpc>
                <a:spcPct val="100000"/>
              </a:lnSpc>
              <a:spcBef>
                <a:spcPts val="0"/>
              </a:spcBef>
              <a:defRPr b="1" sz="3082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6</a:t>
            </a:r>
            <a:r>
              <a:t>.  (RDB) 트랜잭션 커밋(Commit)</a:t>
            </a:r>
          </a:p>
        </p:txBody>
      </p:sp>
      <p:sp>
        <p:nvSpPr>
          <p:cNvPr id="249" name="직사각형"/>
          <p:cNvSpPr/>
          <p:nvPr/>
        </p:nvSpPr>
        <p:spPr>
          <a:xfrm>
            <a:off x="2301174" y="6691044"/>
            <a:ext cx="6212544" cy="3793871"/>
          </a:xfrm>
          <a:prstGeom prst="rect">
            <a:avLst/>
          </a:prstGeom>
          <a:ln w="1270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50" name="구매 시스템에서 구매 완료 후,…"/>
          <p:cNvSpPr txBox="1"/>
          <p:nvPr/>
        </p:nvSpPr>
        <p:spPr>
          <a:xfrm>
            <a:off x="15759114" y="4882760"/>
            <a:ext cx="5721206" cy="19357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690086" indent="-690086" algn="ctr" defTabSz="668655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3725"/>
            </a:pPr>
          </a:p>
          <a:p>
            <a:pPr algn="ctr" defTabSz="668655">
              <a:lnSpc>
                <a:spcPct val="100000"/>
              </a:lnSpc>
              <a:spcBef>
                <a:spcPts val="0"/>
              </a:spcBef>
              <a:defRPr b="1" sz="3725"/>
            </a:pPr>
            <a:r>
              <a:t>구매 시스템에서 구매 완료 후, </a:t>
            </a:r>
          </a:p>
          <a:p>
            <a:pPr algn="ctr" defTabSz="668655">
              <a:lnSpc>
                <a:spcPct val="100000"/>
              </a:lnSpc>
              <a:spcBef>
                <a:spcPts val="0"/>
              </a:spcBef>
              <a:defRPr b="1" sz="3725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상품 시스템 API 호출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2. 캐시를 사용시 유의할 점(고려할 사항) - 예시"/>
          <p:cNvSpPr txBox="1"/>
          <p:nvPr>
            <p:ph type="subTitle" sz="quarter" idx="1"/>
          </p:nvPr>
        </p:nvSpPr>
        <p:spPr>
          <a:xfrm>
            <a:off x="1353391" y="1647628"/>
            <a:ext cx="9222611" cy="992157"/>
          </a:xfrm>
          <a:prstGeom prst="rect">
            <a:avLst/>
          </a:prstGeom>
        </p:spPr>
        <p:txBody>
          <a:bodyPr/>
          <a:lstStyle>
            <a:lvl1pPr defTabSz="577850">
              <a:defRPr sz="3850"/>
            </a:lvl1pPr>
          </a:lstStyle>
          <a:p>
            <a:pPr/>
            <a:r>
              <a:t>2. 캐시를 사용시 유의할 점(고려할 사항) - 예시</a:t>
            </a:r>
          </a:p>
        </p:txBody>
      </p:sp>
      <p:sp>
        <p:nvSpPr>
          <p:cNvPr id="253" name="데이터의 일관성은 어떻게 유지할 것인가?"/>
          <p:cNvSpPr txBox="1"/>
          <p:nvPr/>
        </p:nvSpPr>
        <p:spPr>
          <a:xfrm>
            <a:off x="1677416" y="2884519"/>
            <a:ext cx="9115204" cy="724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701675">
              <a:lnSpc>
                <a:spcPct val="100000"/>
              </a:lnSpc>
              <a:spcBef>
                <a:spcPts val="0"/>
              </a:spcBef>
              <a:defRPr b="1" sz="3910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lvl1pPr>
          </a:lstStyle>
          <a:p>
            <a:pPr/>
            <a:r>
              <a:t>데이터의 일관성은 어떻게 유지할 것인가?</a:t>
            </a:r>
          </a:p>
        </p:txBody>
      </p:sp>
      <p:sp>
        <p:nvSpPr>
          <p:cNvPr id="254" name="(RDB) 트랜잭션 시작 - Trasaction Begin…"/>
          <p:cNvSpPr txBox="1"/>
          <p:nvPr/>
        </p:nvSpPr>
        <p:spPr>
          <a:xfrm>
            <a:off x="1413183" y="6711347"/>
            <a:ext cx="9349887" cy="3584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570812" indent="-570812" defTabSz="553084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3082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(RDB) 트랜잭션 시작 - Trasaction Begin</a:t>
            </a:r>
          </a:p>
          <a:p>
            <a:pPr marL="570812" indent="-570812" defTabSz="553084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3082"/>
            </a:pPr>
            <a:r>
              <a:t>현재 구매가 가능한 상태인지, 유효성 검증 과정을 거침</a:t>
            </a:r>
          </a:p>
          <a:p>
            <a:pPr defTabSz="553084">
              <a:lnSpc>
                <a:spcPct val="100000"/>
              </a:lnSpc>
              <a:spcBef>
                <a:spcPts val="0"/>
              </a:spcBef>
              <a:defRPr b="1" sz="3082"/>
            </a:pPr>
            <a:r>
              <a:t>3.  </a:t>
            </a:r>
            <a:r>
              <a:rPr>
                <a:solidFill>
                  <a:schemeClr val="accent4"/>
                </a:solidFill>
              </a:rPr>
              <a:t>(Redis)</a:t>
            </a:r>
            <a:r>
              <a:t>구매가 가능할 경우 - Redis에 구매 번호를 추가</a:t>
            </a:r>
          </a:p>
          <a:p>
            <a:pPr defTabSz="553084">
              <a:lnSpc>
                <a:spcPct val="100000"/>
              </a:lnSpc>
              <a:spcBef>
                <a:spcPts val="0"/>
              </a:spcBef>
              <a:defRPr b="1" sz="3082"/>
            </a:pPr>
            <a:r>
              <a:t>4.  </a:t>
            </a:r>
            <a:r>
              <a:rPr>
                <a:solidFill>
                  <a:schemeClr val="accent4"/>
                </a:solidFill>
              </a:rPr>
              <a:t>(Redis)</a:t>
            </a:r>
            <a:r>
              <a:t> 인당 재고 사용량 증가</a:t>
            </a:r>
          </a:p>
          <a:p>
            <a:pPr defTabSz="553084">
              <a:lnSpc>
                <a:spcPct val="100000"/>
              </a:lnSpc>
              <a:spcBef>
                <a:spcPts val="0"/>
              </a:spcBef>
              <a:defRPr b="1" sz="3082"/>
            </a:pPr>
            <a:r>
              <a:t>4. 구매가 가능할 경우 </a:t>
            </a: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RDB 구매 정보를 입력</a:t>
            </a:r>
            <a:endParaRPr>
              <a:solidFill>
                <a:schemeClr val="accent5">
                  <a:hueOff val="106044"/>
                  <a:satOff val="10158"/>
                  <a:lumOff val="16042"/>
                </a:schemeClr>
              </a:solidFill>
            </a:endParaRPr>
          </a:p>
          <a:p>
            <a:pPr defTabSz="553084">
              <a:lnSpc>
                <a:spcPct val="100000"/>
              </a:lnSpc>
              <a:spcBef>
                <a:spcPts val="0"/>
              </a:spcBef>
              <a:defRPr b="1" sz="3082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5.  (RDB) 트랜잭션 커밋(Commit)</a:t>
            </a:r>
          </a:p>
        </p:txBody>
      </p:sp>
      <p:sp>
        <p:nvSpPr>
          <p:cNvPr id="255" name="구매 시스템에서 구매 완료 후,…"/>
          <p:cNvSpPr txBox="1"/>
          <p:nvPr/>
        </p:nvSpPr>
        <p:spPr>
          <a:xfrm>
            <a:off x="2546492" y="3931226"/>
            <a:ext cx="5721206" cy="19357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690086" indent="-690086" algn="ctr" defTabSz="668655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3725"/>
            </a:pPr>
          </a:p>
          <a:p>
            <a:pPr algn="ctr" defTabSz="668655">
              <a:lnSpc>
                <a:spcPct val="100000"/>
              </a:lnSpc>
              <a:spcBef>
                <a:spcPts val="0"/>
              </a:spcBef>
              <a:defRPr b="1" sz="3725"/>
            </a:pPr>
            <a:r>
              <a:t>구매 시스템에서 구매 완료 후, </a:t>
            </a:r>
          </a:p>
          <a:p>
            <a:pPr algn="ctr" defTabSz="668655">
              <a:lnSpc>
                <a:spcPct val="100000"/>
              </a:lnSpc>
              <a:spcBef>
                <a:spcPts val="0"/>
              </a:spcBef>
              <a:defRPr b="1" sz="3725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상품 시스템 API 호출</a:t>
            </a:r>
          </a:p>
        </p:txBody>
      </p:sp>
      <p:sp>
        <p:nvSpPr>
          <p:cNvPr id="256" name="“만약 RDBMS 트랜잭션이 실패되어…"/>
          <p:cNvSpPr txBox="1"/>
          <p:nvPr/>
        </p:nvSpPr>
        <p:spPr>
          <a:xfrm>
            <a:off x="13893801" y="4698900"/>
            <a:ext cx="7108643" cy="1543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algn="ctr" defTabSz="676909">
              <a:lnSpc>
                <a:spcPct val="100000"/>
              </a:lnSpc>
              <a:spcBef>
                <a:spcPts val="0"/>
              </a:spcBef>
              <a:defRPr b="1" sz="3772"/>
            </a:pPr>
            <a:r>
              <a:t>“만약 RDBMS 트랜잭션이 실패되어 </a:t>
            </a:r>
          </a:p>
          <a:p>
            <a:pPr algn="ctr" defTabSz="676909">
              <a:lnSpc>
                <a:spcPct val="100000"/>
              </a:lnSpc>
              <a:spcBef>
                <a:spcPts val="0"/>
              </a:spcBef>
              <a:defRPr b="1" sz="3772"/>
            </a:pPr>
            <a:r>
              <a:t>롤백(Roll Back)이 된다면?”</a:t>
            </a:r>
          </a:p>
        </p:txBody>
      </p:sp>
      <p:sp>
        <p:nvSpPr>
          <p:cNvPr id="257" name="Redis에 쓰여진 데이터와…"/>
          <p:cNvSpPr txBox="1"/>
          <p:nvPr/>
        </p:nvSpPr>
        <p:spPr>
          <a:xfrm>
            <a:off x="13486566" y="11680840"/>
            <a:ext cx="7923114" cy="1543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algn="ctr" defTabSz="685165">
              <a:lnSpc>
                <a:spcPct val="100000"/>
              </a:lnSpc>
              <a:spcBef>
                <a:spcPts val="0"/>
              </a:spcBef>
              <a:defRPr b="1" sz="3818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Redis에 쓰여진 데이터와</a:t>
            </a:r>
          </a:p>
          <a:p>
            <a:pPr algn="ctr" defTabSz="685165">
              <a:lnSpc>
                <a:spcPct val="100000"/>
              </a:lnSpc>
              <a:spcBef>
                <a:spcPts val="0"/>
              </a:spcBef>
              <a:defRPr b="1" sz="3818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RDBMS와의 데이터 사이에 불일치 발생</a:t>
            </a:r>
          </a:p>
        </p:txBody>
      </p:sp>
      <p:sp>
        <p:nvSpPr>
          <p:cNvPr id="258" name="선"/>
          <p:cNvSpPr/>
          <p:nvPr/>
        </p:nvSpPr>
        <p:spPr>
          <a:xfrm>
            <a:off x="17448122" y="6318099"/>
            <a:ext cx="1" cy="1543446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9" name="선"/>
          <p:cNvSpPr/>
          <p:nvPr/>
        </p:nvSpPr>
        <p:spPr>
          <a:xfrm>
            <a:off x="10757257" y="8503597"/>
            <a:ext cx="1058653" cy="1"/>
          </a:xfrm>
          <a:prstGeom prst="line">
            <a:avLst/>
          </a:prstGeom>
          <a:ln w="1270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60" name="선"/>
          <p:cNvSpPr/>
          <p:nvPr/>
        </p:nvSpPr>
        <p:spPr>
          <a:xfrm flipV="1">
            <a:off x="11732964" y="5659725"/>
            <a:ext cx="1" cy="2860194"/>
          </a:xfrm>
          <a:prstGeom prst="line">
            <a:avLst/>
          </a:prstGeom>
          <a:ln w="1270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61" name="선"/>
          <p:cNvSpPr/>
          <p:nvPr/>
        </p:nvSpPr>
        <p:spPr>
          <a:xfrm>
            <a:off x="11637287" y="5611062"/>
            <a:ext cx="2297363" cy="1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62" name="선"/>
          <p:cNvSpPr/>
          <p:nvPr/>
        </p:nvSpPr>
        <p:spPr>
          <a:xfrm>
            <a:off x="17448122" y="9774641"/>
            <a:ext cx="1" cy="1935731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63" name="RDBMS는 트랜잭션이…"/>
          <p:cNvSpPr txBox="1"/>
          <p:nvPr/>
        </p:nvSpPr>
        <p:spPr>
          <a:xfrm>
            <a:off x="13776778" y="7939024"/>
            <a:ext cx="7923114" cy="1543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algn="ctr" defTabSz="792479">
              <a:lnSpc>
                <a:spcPct val="100000"/>
              </a:lnSpc>
              <a:spcBef>
                <a:spcPts val="0"/>
              </a:spcBef>
              <a:defRPr b="1" sz="4416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RDBMS는 트랜잭션이 </a:t>
            </a:r>
          </a:p>
          <a:p>
            <a:pPr algn="ctr" defTabSz="792479">
              <a:lnSpc>
                <a:spcPct val="100000"/>
              </a:lnSpc>
              <a:spcBef>
                <a:spcPts val="0"/>
              </a:spcBef>
              <a:defRPr b="1" sz="4416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커밋되지 않은 상태</a:t>
            </a:r>
          </a:p>
        </p:txBody>
      </p:sp>
      <p:sp>
        <p:nvSpPr>
          <p:cNvPr id="264" name="선"/>
          <p:cNvSpPr/>
          <p:nvPr/>
        </p:nvSpPr>
        <p:spPr>
          <a:xfrm>
            <a:off x="10757257" y="9070486"/>
            <a:ext cx="1058653" cy="1"/>
          </a:xfrm>
          <a:prstGeom prst="line">
            <a:avLst/>
          </a:prstGeom>
          <a:ln w="1270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65" name="선"/>
          <p:cNvSpPr/>
          <p:nvPr/>
        </p:nvSpPr>
        <p:spPr>
          <a:xfrm flipV="1">
            <a:off x="11732964" y="6184055"/>
            <a:ext cx="1" cy="2919860"/>
          </a:xfrm>
          <a:prstGeom prst="line">
            <a:avLst/>
          </a:prstGeom>
          <a:ln w="1270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7" name="스크린샷 2024-03-09 오후 10.10.28.png" descr="스크린샷 2024-03-09 오후 10.10.2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8733" y="7717060"/>
            <a:ext cx="11377337" cy="3044871"/>
          </a:xfrm>
          <a:prstGeom prst="rect">
            <a:avLst/>
          </a:prstGeom>
          <a:ln w="12700">
            <a:miter lim="400000"/>
          </a:ln>
        </p:spPr>
      </p:pic>
      <p:sp>
        <p:nvSpPr>
          <p:cNvPr id="268" name="2. 캐시를 사용시 유의할 점(고려할 사항) - 예시"/>
          <p:cNvSpPr txBox="1"/>
          <p:nvPr>
            <p:ph type="subTitle" sz="quarter" idx="1"/>
          </p:nvPr>
        </p:nvSpPr>
        <p:spPr>
          <a:xfrm>
            <a:off x="1353391" y="1647628"/>
            <a:ext cx="9222611" cy="992157"/>
          </a:xfrm>
          <a:prstGeom prst="rect">
            <a:avLst/>
          </a:prstGeom>
        </p:spPr>
        <p:txBody>
          <a:bodyPr/>
          <a:lstStyle>
            <a:lvl1pPr defTabSz="577850">
              <a:defRPr sz="3850"/>
            </a:lvl1pPr>
          </a:lstStyle>
          <a:p>
            <a:pPr/>
            <a:r>
              <a:t>2. 캐시를 사용시 유의할 점(고려할 사항) - 예시</a:t>
            </a:r>
          </a:p>
        </p:txBody>
      </p:sp>
      <p:sp>
        <p:nvSpPr>
          <p:cNvPr id="269" name="데이터의 일관성은 어떻게 유지할 것인가?"/>
          <p:cNvSpPr txBox="1"/>
          <p:nvPr/>
        </p:nvSpPr>
        <p:spPr>
          <a:xfrm>
            <a:off x="1677416" y="2884519"/>
            <a:ext cx="9115204" cy="724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701675">
              <a:lnSpc>
                <a:spcPct val="100000"/>
              </a:lnSpc>
              <a:spcBef>
                <a:spcPts val="0"/>
              </a:spcBef>
              <a:defRPr b="1" sz="3910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lvl1pPr>
          </a:lstStyle>
          <a:p>
            <a:pPr/>
            <a:r>
              <a:t>데이터의 일관성은 어떻게 유지할 것인가?</a:t>
            </a:r>
          </a:p>
        </p:txBody>
      </p:sp>
      <p:sp>
        <p:nvSpPr>
          <p:cNvPr id="270" name="재고량 감소"/>
          <p:cNvSpPr txBox="1"/>
          <p:nvPr/>
        </p:nvSpPr>
        <p:spPr>
          <a:xfrm>
            <a:off x="1742701" y="4009057"/>
            <a:ext cx="11206559" cy="992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>
                <a:solidFill>
                  <a:schemeClr val="accent4"/>
                </a:solidFill>
              </a:defRPr>
            </a:lvl1pPr>
          </a:lstStyle>
          <a:p>
            <a:pPr/>
            <a:r>
              <a:t>재고량 감소</a:t>
            </a:r>
          </a:p>
        </p:txBody>
      </p:sp>
      <p:sp>
        <p:nvSpPr>
          <p:cNvPr id="271" name="(RDB) 트랜잭션 시작 - Trasaction Begin…"/>
          <p:cNvSpPr txBox="1"/>
          <p:nvPr/>
        </p:nvSpPr>
        <p:spPr>
          <a:xfrm>
            <a:off x="14518696" y="7221358"/>
            <a:ext cx="9349887" cy="35844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570812" indent="-570812" defTabSz="553084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3082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(RDB) 트랜잭션 시작 - Trasaction Begin</a:t>
            </a:r>
          </a:p>
          <a:p>
            <a:pPr marL="570812" indent="-570812" defTabSz="553084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3082"/>
            </a:pPr>
            <a:r>
              <a:t>현재 구매가 가능한 상태인지, 유효성 검증 과정을 거침</a:t>
            </a:r>
          </a:p>
          <a:p>
            <a:pPr defTabSz="553084">
              <a:lnSpc>
                <a:spcPct val="100000"/>
              </a:lnSpc>
              <a:spcBef>
                <a:spcPts val="0"/>
              </a:spcBef>
              <a:defRPr b="1" sz="3082"/>
            </a:pPr>
            <a:r>
              <a:t>3.  </a:t>
            </a:r>
            <a:r>
              <a:rPr>
                <a:solidFill>
                  <a:schemeClr val="accent4"/>
                </a:solidFill>
              </a:rPr>
              <a:t>(Redis)</a:t>
            </a:r>
            <a:r>
              <a:t>구매가 가능할 경우 - Redis에 구매 번호를 추가</a:t>
            </a:r>
          </a:p>
          <a:p>
            <a:pPr defTabSz="553084">
              <a:lnSpc>
                <a:spcPct val="100000"/>
              </a:lnSpc>
              <a:spcBef>
                <a:spcPts val="0"/>
              </a:spcBef>
              <a:defRPr b="1" sz="3082"/>
            </a:pPr>
            <a:r>
              <a:t>4.  </a:t>
            </a:r>
            <a:r>
              <a:rPr>
                <a:solidFill>
                  <a:schemeClr val="accent4"/>
                </a:solidFill>
              </a:rPr>
              <a:t>(Redis)</a:t>
            </a:r>
            <a:r>
              <a:t> 인당 재고 사용량 증가</a:t>
            </a:r>
          </a:p>
          <a:p>
            <a:pPr defTabSz="553084">
              <a:lnSpc>
                <a:spcPct val="100000"/>
              </a:lnSpc>
              <a:spcBef>
                <a:spcPts val="0"/>
              </a:spcBef>
              <a:defRPr b="1" sz="3082"/>
            </a:pPr>
            <a:r>
              <a:t>5.  </a:t>
            </a: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(RDB)</a:t>
            </a:r>
            <a:r>
              <a:t> 구매 히스토리에 </a:t>
            </a: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취소된 데이터 정보 입력</a:t>
            </a:r>
            <a:r>
              <a:t> </a:t>
            </a:r>
            <a:endParaRPr>
              <a:solidFill>
                <a:schemeClr val="accent5">
                  <a:hueOff val="106044"/>
                  <a:satOff val="10158"/>
                  <a:lumOff val="16042"/>
                </a:schemeClr>
              </a:solidFill>
            </a:endParaRPr>
          </a:p>
          <a:p>
            <a:pPr defTabSz="553084">
              <a:lnSpc>
                <a:spcPct val="100000"/>
              </a:lnSpc>
              <a:spcBef>
                <a:spcPts val="0"/>
              </a:spcBef>
              <a:defRPr b="1" sz="3082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6</a:t>
            </a:r>
            <a:r>
              <a:t>.  (RDB) 트랜잭션 커밋(Commit)</a:t>
            </a:r>
          </a:p>
        </p:txBody>
      </p:sp>
      <p:sp>
        <p:nvSpPr>
          <p:cNvPr id="272" name="구매 프로세스가 시작되어, 먼저 재고 사용량이 증가 되었다가…"/>
          <p:cNvSpPr txBox="1"/>
          <p:nvPr/>
        </p:nvSpPr>
        <p:spPr>
          <a:xfrm>
            <a:off x="1404543" y="5077587"/>
            <a:ext cx="11882875" cy="1730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630449" indent="-630449" defTabSz="610870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3404"/>
            </a:pPr>
          </a:p>
          <a:p>
            <a:pPr defTabSz="610870">
              <a:lnSpc>
                <a:spcPct val="100000"/>
              </a:lnSpc>
              <a:spcBef>
                <a:spcPts val="0"/>
              </a:spcBef>
              <a:defRPr b="1" sz="3404"/>
            </a:pPr>
            <a:r>
              <a:t>구매 프로세스가 시작되어, 먼저 재고 사용량이 증가 되었다가 </a:t>
            </a:r>
          </a:p>
          <a:p>
            <a:pPr defTabSz="610870">
              <a:lnSpc>
                <a:spcPct val="100000"/>
              </a:lnSpc>
              <a:spcBef>
                <a:spcPts val="0"/>
              </a:spcBef>
              <a:defRPr b="1" sz="3404">
                <a:solidFill>
                  <a:schemeClr val="accent4">
                    <a:hueOff val="475731"/>
                    <a:satOff val="-4338"/>
                    <a:lumOff val="10182"/>
                  </a:schemeClr>
                </a:solidFill>
              </a:defRPr>
            </a:pPr>
            <a:r>
              <a:t>구매 취소가 되거나, API 호출 등의 이유로 구매가 완료되지 않을때</a:t>
            </a:r>
          </a:p>
        </p:txBody>
      </p:sp>
      <p:sp>
        <p:nvSpPr>
          <p:cNvPr id="273" name="증가된 Redis의 재고 사용량…"/>
          <p:cNvSpPr txBox="1"/>
          <p:nvPr/>
        </p:nvSpPr>
        <p:spPr>
          <a:xfrm>
            <a:off x="14188700" y="4402567"/>
            <a:ext cx="9688681" cy="232941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613410" indent="-613410" algn="ctr" defTabSz="594360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3312"/>
            </a:pPr>
          </a:p>
          <a:p>
            <a:pPr defTabSz="594360">
              <a:lnSpc>
                <a:spcPct val="100000"/>
              </a:lnSpc>
              <a:spcBef>
                <a:spcPts val="0"/>
              </a:spcBef>
              <a:defRPr b="1" sz="3312"/>
            </a:pPr>
            <a:r>
              <a:t>증가된 Redis의 재고 사용량</a:t>
            </a:r>
          </a:p>
          <a:p>
            <a:pPr defTabSz="594360">
              <a:lnSpc>
                <a:spcPct val="100000"/>
              </a:lnSpc>
              <a:spcBef>
                <a:spcPts val="0"/>
              </a:spcBef>
              <a:defRPr b="1" sz="3312"/>
            </a:pPr>
            <a:r>
              <a:t>(전체 재고량, 인당 재고 사용량)을 </a:t>
            </a:r>
          </a:p>
          <a:p>
            <a:pPr defTabSz="594360">
              <a:lnSpc>
                <a:spcPct val="100000"/>
              </a:lnSpc>
              <a:spcBef>
                <a:spcPts val="0"/>
              </a:spcBef>
              <a:defRPr b="1" sz="3312"/>
            </a:pPr>
            <a:r>
              <a:t>차감하기 위해서 </a:t>
            </a: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비동기로 이벤트가 발생되어 처리함(복구)</a:t>
            </a:r>
            <a:r>
              <a:t>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2. 캐시를 사용시 유의할 점(고려할 사항) - 예시"/>
          <p:cNvSpPr txBox="1"/>
          <p:nvPr>
            <p:ph type="subTitle" sz="quarter" idx="1"/>
          </p:nvPr>
        </p:nvSpPr>
        <p:spPr>
          <a:xfrm>
            <a:off x="1353391" y="1647628"/>
            <a:ext cx="9222611" cy="992157"/>
          </a:xfrm>
          <a:prstGeom prst="rect">
            <a:avLst/>
          </a:prstGeom>
        </p:spPr>
        <p:txBody>
          <a:bodyPr/>
          <a:lstStyle>
            <a:lvl1pPr defTabSz="577850">
              <a:defRPr sz="3850"/>
            </a:lvl1pPr>
          </a:lstStyle>
          <a:p>
            <a:pPr/>
            <a:r>
              <a:t>2. 캐시를 사용시 유의할 점(고려할 사항) - 예시</a:t>
            </a:r>
          </a:p>
        </p:txBody>
      </p:sp>
      <p:sp>
        <p:nvSpPr>
          <p:cNvPr id="276" name="데이터의 일관성은 어떻게 유지할 것인가?"/>
          <p:cNvSpPr txBox="1"/>
          <p:nvPr/>
        </p:nvSpPr>
        <p:spPr>
          <a:xfrm>
            <a:off x="1677416" y="2884519"/>
            <a:ext cx="9115204" cy="724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701675">
              <a:lnSpc>
                <a:spcPct val="100000"/>
              </a:lnSpc>
              <a:spcBef>
                <a:spcPts val="0"/>
              </a:spcBef>
              <a:defRPr b="1" sz="3910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lvl1pPr>
          </a:lstStyle>
          <a:p>
            <a:pPr/>
            <a:r>
              <a:t>데이터의 일관성은 어떻게 유지할 것인가?</a:t>
            </a:r>
          </a:p>
        </p:txBody>
      </p:sp>
      <p:sp>
        <p:nvSpPr>
          <p:cNvPr id="277" name="재고량 감소 - 비동기 처리 이유(3가지)"/>
          <p:cNvSpPr txBox="1"/>
          <p:nvPr/>
        </p:nvSpPr>
        <p:spPr>
          <a:xfrm>
            <a:off x="1742701" y="4009057"/>
            <a:ext cx="11206559" cy="992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>
                <a:solidFill>
                  <a:schemeClr val="accent4"/>
                </a:solidFill>
              </a:defRPr>
            </a:lvl1pPr>
          </a:lstStyle>
          <a:p>
            <a:pPr/>
            <a:r>
              <a:t>재고량 감소 - 비동기 처리 이유(3가지)</a:t>
            </a:r>
          </a:p>
        </p:txBody>
      </p:sp>
      <p:sp>
        <p:nvSpPr>
          <p:cNvPr id="278" name="1. 전체 재고량을 관리하고, 재고 사용량을 증가 혹은 차감 시키는 방식을 사용한다."/>
          <p:cNvSpPr txBox="1"/>
          <p:nvPr/>
        </p:nvSpPr>
        <p:spPr>
          <a:xfrm>
            <a:off x="1796254" y="5369048"/>
            <a:ext cx="18714925" cy="1002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1. 전체 재고량을 관리하고, 재고 사용량을 증가 혹은 차감 시키는 방식을 사용한다.</a:t>
            </a:r>
          </a:p>
        </p:txBody>
      </p:sp>
      <p:sp>
        <p:nvSpPr>
          <p:cNvPr id="279" name="2. 재고 사용량 증가 방식을 동기 방식으로 처리함으로써, 절대 재고가 더 팔리는 일은 발생되지 않는다."/>
          <p:cNvSpPr txBox="1"/>
          <p:nvPr/>
        </p:nvSpPr>
        <p:spPr>
          <a:xfrm>
            <a:off x="1942541" y="8131055"/>
            <a:ext cx="20498918" cy="1313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724164" indent="-724164" defTabSz="701675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3910"/>
            </a:pPr>
          </a:p>
          <a:p>
            <a:pPr defTabSz="701675">
              <a:lnSpc>
                <a:spcPct val="100000"/>
              </a:lnSpc>
              <a:spcBef>
                <a:spcPts val="0"/>
              </a:spcBef>
              <a:defRPr b="1" sz="3910"/>
            </a:pPr>
            <a:r>
              <a:t>2. 재고 사용량 증가 방식을 동기 방식으로 처리함으로써, 절대 재고가 더 팔리는 일은 발생되지 않는다.</a:t>
            </a:r>
          </a:p>
        </p:txBody>
      </p:sp>
      <p:sp>
        <p:nvSpPr>
          <p:cNvPr id="280" name="3. Redis의 Set 자료구조를 사용함으로써, 재고 사용량 차감에 대한 잘못된 구매 번호의 이벤트가 발생되어도…"/>
          <p:cNvSpPr txBox="1"/>
          <p:nvPr/>
        </p:nvSpPr>
        <p:spPr>
          <a:xfrm>
            <a:off x="1763612" y="10746438"/>
            <a:ext cx="18780209" cy="1730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630449" indent="-630449" defTabSz="610870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3404"/>
            </a:pPr>
          </a:p>
          <a:p>
            <a:pPr defTabSz="610870">
              <a:lnSpc>
                <a:spcPct val="100000"/>
              </a:lnSpc>
              <a:spcBef>
                <a:spcPts val="0"/>
              </a:spcBef>
              <a:defRPr b="1" sz="3404"/>
            </a:pPr>
            <a:r>
              <a:t>3. Redis의 Set 자료구조를 사용함으로써, 재고 사용량 차감에 대한 잘못된 구매 번호의 이벤트가 발생되어도</a:t>
            </a:r>
          </a:p>
          <a:p>
            <a:pPr defTabSz="610870">
              <a:lnSpc>
                <a:spcPct val="100000"/>
              </a:lnSpc>
              <a:spcBef>
                <a:spcPts val="0"/>
              </a:spcBef>
              <a:defRPr b="1" sz="3404"/>
            </a:pPr>
            <a:r>
              <a:t>    재고 사용량 차감에는 영향을 미치지 않는다.</a:t>
            </a:r>
          </a:p>
        </p:txBody>
      </p:sp>
      <p:sp>
        <p:nvSpPr>
          <p:cNvPr id="281" name="재고 사용량 증가가 동기로 처리되는 이유: 한 번에 하나의 요청만을 처리하여 재고가 중복 판매가 되는 문제를 방지함…"/>
          <p:cNvSpPr txBox="1"/>
          <p:nvPr/>
        </p:nvSpPr>
        <p:spPr>
          <a:xfrm>
            <a:off x="2101769" y="6448574"/>
            <a:ext cx="17102818" cy="992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defTabSz="487044">
              <a:lnSpc>
                <a:spcPct val="100000"/>
              </a:lnSpc>
              <a:spcBef>
                <a:spcPts val="0"/>
              </a:spcBef>
              <a:defRPr b="1" sz="2714"/>
            </a:pP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재고 사용량 증가가 동기로 처리되는 이유</a:t>
            </a:r>
            <a:r>
              <a:t>: 한 번에 하나의 요청만을 처리하여 재고가 중복 판매가 되는 문제를 방지함</a:t>
            </a:r>
          </a:p>
          <a:p>
            <a:pPr defTabSz="487044">
              <a:lnSpc>
                <a:spcPct val="100000"/>
              </a:lnSpc>
              <a:spcBef>
                <a:spcPts val="0"/>
              </a:spcBef>
              <a:defRPr b="1" sz="2714"/>
            </a:pPr>
            <a:r>
              <a:rPr>
                <a:solidFill>
                  <a:schemeClr val="accent3">
                    <a:hueOff val="-385756"/>
                    <a:satOff val="-32155"/>
                    <a:lumOff val="17967"/>
                  </a:schemeClr>
                </a:solidFill>
              </a:rPr>
              <a:t>재고 사용량 감소가 비동기로 처리하는 이유</a:t>
            </a:r>
            <a:r>
              <a:t>: 여러 사용자의 요청을 동시에 받아서 처리할 수 있기 때문</a:t>
            </a:r>
          </a:p>
        </p:txBody>
      </p:sp>
      <p:sp>
        <p:nvSpPr>
          <p:cNvPr id="282" name="- 재고 사용량 증가 방식은 동기 방식이므로, 하나의 재고가 두 번 팔리는 일은 없기 때문"/>
          <p:cNvSpPr txBox="1"/>
          <p:nvPr/>
        </p:nvSpPr>
        <p:spPr>
          <a:xfrm>
            <a:off x="2261412" y="9656909"/>
            <a:ext cx="12559444" cy="992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519694" indent="-519694" defTabSz="503555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2806"/>
            </a:pPr>
          </a:p>
          <a:p>
            <a:pPr defTabSz="503555">
              <a:lnSpc>
                <a:spcPct val="100000"/>
              </a:lnSpc>
              <a:spcBef>
                <a:spcPts val="0"/>
              </a:spcBef>
              <a:defRPr b="1" sz="2806"/>
            </a:pPr>
            <a:r>
              <a:t>- 재고 사용량 증가 방식은 동기 방식이므로, 하나의 재고가 두 번 팔리는 일은 없기 때문</a:t>
            </a:r>
          </a:p>
        </p:txBody>
      </p:sp>
      <p:sp>
        <p:nvSpPr>
          <p:cNvPr id="283" name="Redis의 Set을 사용하면, 같은 구매 번호에 대한 중복된 요청이 들어와도 Set의 특성 상 유니크한 값으로만 저장되기 때문에,  잘못된 구매 번호로 인한 중복 차감을 방지할 수 있기 때문"/>
          <p:cNvSpPr txBox="1"/>
          <p:nvPr/>
        </p:nvSpPr>
        <p:spPr>
          <a:xfrm>
            <a:off x="1760934" y="12573967"/>
            <a:ext cx="21660985" cy="824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defTabSz="412750">
              <a:lnSpc>
                <a:spcPct val="100000"/>
              </a:lnSpc>
              <a:spcBef>
                <a:spcPts val="0"/>
              </a:spcBef>
              <a:defRPr b="1" sz="2300"/>
            </a:pPr>
          </a:p>
          <a:p>
            <a:pPr marL="292100" indent="-292100" defTabSz="412750">
              <a:lnSpc>
                <a:spcPct val="100000"/>
              </a:lnSpc>
              <a:spcBef>
                <a:spcPts val="0"/>
              </a:spcBef>
              <a:buSzPct val="123000"/>
              <a:buChar char="-"/>
              <a:defRPr b="1" sz="2300"/>
            </a:pPr>
            <a:r>
              <a:t> Redis의 Set을 사용하면, 같은 구매 번호에 대한 중복된 요청이 들어와도 Set의 특성 상 유니크한 값으로만 저장되기 때문에,  잘못된 구매 번호로 인한 중복 차감을 방지할 수 있기 때문</a:t>
            </a:r>
          </a:p>
        </p:txBody>
      </p:sp>
      <p:sp>
        <p:nvSpPr>
          <p:cNvPr id="284" name="전체 재고량을 관리하여, 재고 시스템에서 실제 재고 사용량보다 더 많이 사용되는 판매 상황을 방지하고, 동시에 여러 사용자의 취소를 허용함으로 재고 시스탬을 효율적으로 관리할 수 있음"/>
          <p:cNvSpPr txBox="1"/>
          <p:nvPr/>
        </p:nvSpPr>
        <p:spPr>
          <a:xfrm>
            <a:off x="2012290" y="7518019"/>
            <a:ext cx="22032228" cy="851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425979" indent="-425979" defTabSz="412750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2300"/>
            </a:pPr>
          </a:p>
          <a:p>
            <a:pPr marL="292100" indent="-292100" defTabSz="412750">
              <a:lnSpc>
                <a:spcPct val="100000"/>
              </a:lnSpc>
              <a:spcBef>
                <a:spcPts val="0"/>
              </a:spcBef>
              <a:buSzPct val="123000"/>
              <a:buChar char="-"/>
              <a:defRPr b="1" sz="2300"/>
            </a:pPr>
            <a:r>
              <a:t>전체 재고량을 관리하여, 재고 시스템에서 실제 재고 사용량보다 더 많이 사용되는 판매 상황을 방지하고, 동시에 여러 사용자의 취소를 허용함으로 재고 시스탬을 효율적으로 관리할 수 있음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3. 단일 캐시 사용시 유의할 점"/>
          <p:cNvSpPr txBox="1"/>
          <p:nvPr>
            <p:ph type="ctrTitle"/>
          </p:nvPr>
        </p:nvSpPr>
        <p:spPr>
          <a:xfrm>
            <a:off x="7245533" y="5822962"/>
            <a:ext cx="9892935" cy="2070076"/>
          </a:xfrm>
          <a:prstGeom prst="rect">
            <a:avLst/>
          </a:prstGeom>
        </p:spPr>
        <p:txBody>
          <a:bodyPr/>
          <a:lstStyle>
            <a:lvl1pPr defTabSz="1414236">
              <a:defRPr spc="-134" sz="6728"/>
            </a:lvl1pPr>
          </a:lstStyle>
          <a:p>
            <a:pPr/>
            <a:r>
              <a:t>3. 단일 캐시 사용시 유의할 점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3. 단일 캐시 사용시 유의할 점"/>
          <p:cNvSpPr txBox="1"/>
          <p:nvPr>
            <p:ph type="subTitle" sz="quarter" idx="1"/>
          </p:nvPr>
        </p:nvSpPr>
        <p:spPr>
          <a:xfrm>
            <a:off x="1353391" y="1647628"/>
            <a:ext cx="8214007" cy="992157"/>
          </a:xfrm>
          <a:prstGeom prst="rect">
            <a:avLst/>
          </a:prstGeom>
        </p:spPr>
        <p:txBody>
          <a:bodyPr/>
          <a:lstStyle>
            <a:lvl1pPr defTabSz="808990">
              <a:defRPr sz="5390"/>
            </a:lvl1pPr>
          </a:lstStyle>
          <a:p>
            <a:pPr/>
            <a:r>
              <a:t>3. 단일 캐시 사용시 유의할 점</a:t>
            </a:r>
          </a:p>
        </p:txBody>
      </p:sp>
      <p:pic>
        <p:nvPicPr>
          <p:cNvPr id="289" name="boy_icon-icons.com_55048.svg" descr="boy_icon-icons.com_55048.sv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91140" y="4287299"/>
            <a:ext cx="1625601" cy="162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90" name="woen-2_icon-icons.com_55032.svg" descr="woen-2_icon-icons.com_55032.sv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91140" y="7388344"/>
            <a:ext cx="1625601" cy="162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91" name="worker_icon-icons.com_55029 복사본.svg" descr="worker_icon-icons.com_55029 복사본.sv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91140" y="10840118"/>
            <a:ext cx="1625601" cy="1625601"/>
          </a:xfrm>
          <a:prstGeom prst="rect">
            <a:avLst/>
          </a:prstGeom>
          <a:ln w="12700">
            <a:miter lim="400000"/>
          </a:ln>
        </p:spPr>
      </p:pic>
      <p:sp>
        <p:nvSpPr>
          <p:cNvPr id="292" name="사용자 A"/>
          <p:cNvSpPr txBox="1"/>
          <p:nvPr/>
        </p:nvSpPr>
        <p:spPr>
          <a:xfrm>
            <a:off x="656685" y="6288242"/>
            <a:ext cx="2094510" cy="724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ctr" defTabSz="825500">
              <a:lnSpc>
                <a:spcPct val="100000"/>
              </a:lnSpc>
              <a:spcBef>
                <a:spcPts val="0"/>
              </a:spcBef>
              <a:defRPr b="1" sz="3600"/>
            </a:lvl1pPr>
          </a:lstStyle>
          <a:p>
            <a:pPr/>
            <a:r>
              <a:t>사용자 A</a:t>
            </a:r>
          </a:p>
        </p:txBody>
      </p:sp>
      <p:sp>
        <p:nvSpPr>
          <p:cNvPr id="293" name="사용자 B"/>
          <p:cNvSpPr txBox="1"/>
          <p:nvPr/>
        </p:nvSpPr>
        <p:spPr>
          <a:xfrm>
            <a:off x="816328" y="9389286"/>
            <a:ext cx="2094510" cy="724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ctr" defTabSz="825500">
              <a:lnSpc>
                <a:spcPct val="100000"/>
              </a:lnSpc>
              <a:spcBef>
                <a:spcPts val="0"/>
              </a:spcBef>
              <a:defRPr b="1" sz="3600"/>
            </a:lvl1pPr>
          </a:lstStyle>
          <a:p>
            <a:pPr/>
            <a:r>
              <a:t>사용자 B</a:t>
            </a:r>
          </a:p>
        </p:txBody>
      </p:sp>
      <p:sp>
        <p:nvSpPr>
          <p:cNvPr id="294" name="사용자 C"/>
          <p:cNvSpPr txBox="1"/>
          <p:nvPr/>
        </p:nvSpPr>
        <p:spPr>
          <a:xfrm>
            <a:off x="816328" y="12778167"/>
            <a:ext cx="2094510" cy="724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ctr" defTabSz="825500">
              <a:lnSpc>
                <a:spcPct val="100000"/>
              </a:lnSpc>
              <a:spcBef>
                <a:spcPts val="0"/>
              </a:spcBef>
              <a:defRPr b="1" sz="3600"/>
            </a:lvl1pPr>
          </a:lstStyle>
          <a:p>
            <a:pPr/>
            <a:r>
              <a:t>사용자 C</a:t>
            </a:r>
          </a:p>
        </p:txBody>
      </p:sp>
      <p:sp>
        <p:nvSpPr>
          <p:cNvPr id="295" name="선"/>
          <p:cNvSpPr/>
          <p:nvPr/>
        </p:nvSpPr>
        <p:spPr>
          <a:xfrm>
            <a:off x="2526581" y="5096431"/>
            <a:ext cx="6909540" cy="2505494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96" name="선"/>
          <p:cNvSpPr/>
          <p:nvPr/>
        </p:nvSpPr>
        <p:spPr>
          <a:xfrm flipV="1">
            <a:off x="2568873" y="8906581"/>
            <a:ext cx="7056028" cy="2628661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97" name="선"/>
          <p:cNvSpPr/>
          <p:nvPr/>
        </p:nvSpPr>
        <p:spPr>
          <a:xfrm>
            <a:off x="2431080" y="8253834"/>
            <a:ext cx="7078282" cy="1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298" name="redis-logo-svgrepo-com.svg" descr="redis-logo-svgrepo-com.sv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890077" y="7174052"/>
            <a:ext cx="2411459" cy="2411458"/>
          </a:xfrm>
          <a:prstGeom prst="rect">
            <a:avLst/>
          </a:prstGeom>
          <a:ln w="12700">
            <a:miter lim="400000"/>
          </a:ln>
        </p:spPr>
      </p:pic>
      <p:sp>
        <p:nvSpPr>
          <p:cNvPr id="299" name="선"/>
          <p:cNvSpPr/>
          <p:nvPr/>
        </p:nvSpPr>
        <p:spPr>
          <a:xfrm>
            <a:off x="16786967" y="7989497"/>
            <a:ext cx="1802345" cy="1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00" name="선"/>
          <p:cNvSpPr/>
          <p:nvPr/>
        </p:nvSpPr>
        <p:spPr>
          <a:xfrm flipH="1">
            <a:off x="16875340" y="8622457"/>
            <a:ext cx="1625601" cy="1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01" name="캐시 요청"/>
          <p:cNvSpPr/>
          <p:nvPr/>
        </p:nvSpPr>
        <p:spPr>
          <a:xfrm>
            <a:off x="9791832" y="8081425"/>
            <a:ext cx="1625601" cy="66073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캐시 요청</a:t>
            </a:r>
          </a:p>
        </p:txBody>
      </p:sp>
      <p:sp>
        <p:nvSpPr>
          <p:cNvPr id="302" name="인증 요청"/>
          <p:cNvSpPr/>
          <p:nvPr/>
        </p:nvSpPr>
        <p:spPr>
          <a:xfrm>
            <a:off x="11404463" y="8081425"/>
            <a:ext cx="1802345" cy="660736"/>
          </a:xfrm>
          <a:prstGeom prst="rect">
            <a:avLst/>
          </a:prstGeom>
          <a:solidFill>
            <a:schemeClr val="accent1">
              <a:lumOff val="135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인증 요청</a:t>
            </a:r>
          </a:p>
        </p:txBody>
      </p:sp>
      <p:sp>
        <p:nvSpPr>
          <p:cNvPr id="303" name="캐시 요청"/>
          <p:cNvSpPr/>
          <p:nvPr/>
        </p:nvSpPr>
        <p:spPr>
          <a:xfrm>
            <a:off x="13199410" y="8081425"/>
            <a:ext cx="1714029" cy="660736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캐시 요청</a:t>
            </a:r>
          </a:p>
        </p:txBody>
      </p:sp>
      <p:sp>
        <p:nvSpPr>
          <p:cNvPr id="304" name="인증 요청"/>
          <p:cNvSpPr/>
          <p:nvPr/>
        </p:nvSpPr>
        <p:spPr>
          <a:xfrm>
            <a:off x="14860602" y="8081425"/>
            <a:ext cx="1625601" cy="660736"/>
          </a:xfrm>
          <a:prstGeom prst="rect">
            <a:avLst/>
          </a:prstGeom>
          <a:solidFill>
            <a:schemeClr val="accent1">
              <a:lumOff val="135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인증 요청</a:t>
            </a:r>
          </a:p>
        </p:txBody>
      </p:sp>
      <p:sp>
        <p:nvSpPr>
          <p:cNvPr id="305" name="한 대의 캐시에서 만약 모든 사용자의…"/>
          <p:cNvSpPr txBox="1"/>
          <p:nvPr/>
        </p:nvSpPr>
        <p:spPr>
          <a:xfrm>
            <a:off x="9654865" y="4130491"/>
            <a:ext cx="9838684" cy="29718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defTabSz="536575">
              <a:lnSpc>
                <a:spcPct val="100000"/>
              </a:lnSpc>
              <a:spcBef>
                <a:spcPts val="0"/>
              </a:spcBef>
              <a:defRPr b="1" sz="2990"/>
            </a:pPr>
            <a:r>
              <a:t>한 대의 캐시에서 만약 모든 사용자의 </a:t>
            </a:r>
          </a:p>
          <a:p>
            <a:pPr defTabSz="536575">
              <a:lnSpc>
                <a:spcPct val="100000"/>
              </a:lnSpc>
              <a:spcBef>
                <a:spcPts val="0"/>
              </a:spcBef>
              <a:defRPr b="1" sz="2990"/>
            </a:pPr>
            <a:r>
              <a:t>캐싱 관련 요청에 대해서 처리한다면, </a:t>
            </a:r>
          </a:p>
          <a:p>
            <a:pPr defTabSz="536575">
              <a:lnSpc>
                <a:spcPct val="100000"/>
              </a:lnSpc>
              <a:spcBef>
                <a:spcPts val="0"/>
              </a:spcBef>
              <a:defRPr b="1" sz="2990"/>
            </a:pPr>
            <a:r>
              <a:t>사용자가 늘어날 수록 응답 속도가 저하되고</a:t>
            </a:r>
          </a:p>
          <a:p>
            <a:pPr defTabSz="536575">
              <a:lnSpc>
                <a:spcPct val="100000"/>
              </a:lnSpc>
              <a:spcBef>
                <a:spcPts val="0"/>
              </a:spcBef>
              <a:defRPr b="1" sz="2990"/>
            </a:pPr>
            <a:r>
              <a:t>부하가 걸릴 수 있습니다.</a:t>
            </a:r>
          </a:p>
          <a:p>
            <a:pPr defTabSz="536575">
              <a:lnSpc>
                <a:spcPct val="100000"/>
              </a:lnSpc>
              <a:spcBef>
                <a:spcPts val="0"/>
              </a:spcBef>
              <a:defRPr b="1" sz="2990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-&gt; SPOF(Single Point Of Fail) 부분이 될 가능성이 있습니다.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3. 단일 캐시 사용시 유의할 점"/>
          <p:cNvSpPr txBox="1"/>
          <p:nvPr>
            <p:ph type="subTitle" sz="quarter" idx="1"/>
          </p:nvPr>
        </p:nvSpPr>
        <p:spPr>
          <a:xfrm>
            <a:off x="1353391" y="1647628"/>
            <a:ext cx="8214007" cy="992157"/>
          </a:xfrm>
          <a:prstGeom prst="rect">
            <a:avLst/>
          </a:prstGeom>
        </p:spPr>
        <p:txBody>
          <a:bodyPr/>
          <a:lstStyle>
            <a:lvl1pPr defTabSz="808990">
              <a:defRPr sz="5390"/>
            </a:lvl1pPr>
          </a:lstStyle>
          <a:p>
            <a:pPr/>
            <a:r>
              <a:t>3. 단일 캐시 사용시 유의할 점</a:t>
            </a:r>
          </a:p>
        </p:txBody>
      </p:sp>
      <p:pic>
        <p:nvPicPr>
          <p:cNvPr id="308" name="boy_icon-icons.com_55048.svg" descr="boy_icon-icons.com_55048.sv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10741" y="4497963"/>
            <a:ext cx="1625601" cy="162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9" name="woen-2_icon-icons.com_55032.svg" descr="woen-2_icon-icons.com_55032.sv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10741" y="7599008"/>
            <a:ext cx="1625601" cy="162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10" name="worker_icon-icons.com_55029 복사본.svg" descr="worker_icon-icons.com_55029 복사본.sv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10741" y="11050783"/>
            <a:ext cx="1625601" cy="1625601"/>
          </a:xfrm>
          <a:prstGeom prst="rect">
            <a:avLst/>
          </a:prstGeom>
          <a:ln w="12700">
            <a:miter lim="400000"/>
          </a:ln>
        </p:spPr>
      </p:pic>
      <p:sp>
        <p:nvSpPr>
          <p:cNvPr id="311" name="사용자 A"/>
          <p:cNvSpPr txBox="1"/>
          <p:nvPr/>
        </p:nvSpPr>
        <p:spPr>
          <a:xfrm>
            <a:off x="976287" y="6498906"/>
            <a:ext cx="2094509" cy="724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ctr" defTabSz="825500">
              <a:lnSpc>
                <a:spcPct val="100000"/>
              </a:lnSpc>
              <a:spcBef>
                <a:spcPts val="0"/>
              </a:spcBef>
              <a:defRPr b="1" sz="3600"/>
            </a:lvl1pPr>
          </a:lstStyle>
          <a:p>
            <a:pPr/>
            <a:r>
              <a:t>사용자 A</a:t>
            </a:r>
          </a:p>
        </p:txBody>
      </p:sp>
      <p:sp>
        <p:nvSpPr>
          <p:cNvPr id="312" name="사용자 B"/>
          <p:cNvSpPr txBox="1"/>
          <p:nvPr/>
        </p:nvSpPr>
        <p:spPr>
          <a:xfrm>
            <a:off x="1135929" y="9599950"/>
            <a:ext cx="2094510" cy="724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ctr" defTabSz="825500">
              <a:lnSpc>
                <a:spcPct val="100000"/>
              </a:lnSpc>
              <a:spcBef>
                <a:spcPts val="0"/>
              </a:spcBef>
              <a:defRPr b="1" sz="3600"/>
            </a:lvl1pPr>
          </a:lstStyle>
          <a:p>
            <a:pPr/>
            <a:r>
              <a:t>사용자 B</a:t>
            </a:r>
          </a:p>
        </p:txBody>
      </p:sp>
      <p:sp>
        <p:nvSpPr>
          <p:cNvPr id="313" name="사용자 C"/>
          <p:cNvSpPr txBox="1"/>
          <p:nvPr/>
        </p:nvSpPr>
        <p:spPr>
          <a:xfrm>
            <a:off x="976287" y="12874302"/>
            <a:ext cx="2094509" cy="724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ctr" defTabSz="825500">
              <a:lnSpc>
                <a:spcPct val="100000"/>
              </a:lnSpc>
              <a:spcBef>
                <a:spcPts val="0"/>
              </a:spcBef>
              <a:defRPr b="1" sz="3600"/>
            </a:lvl1pPr>
          </a:lstStyle>
          <a:p>
            <a:pPr/>
            <a:r>
              <a:t>사용자 C</a:t>
            </a:r>
          </a:p>
        </p:txBody>
      </p:sp>
      <p:sp>
        <p:nvSpPr>
          <p:cNvPr id="314" name="선"/>
          <p:cNvSpPr/>
          <p:nvPr/>
        </p:nvSpPr>
        <p:spPr>
          <a:xfrm>
            <a:off x="2846183" y="5307095"/>
            <a:ext cx="6909539" cy="2505494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15" name="선"/>
          <p:cNvSpPr/>
          <p:nvPr/>
        </p:nvSpPr>
        <p:spPr>
          <a:xfrm flipV="1">
            <a:off x="2888475" y="9117246"/>
            <a:ext cx="7056027" cy="2628661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16" name="선"/>
          <p:cNvSpPr/>
          <p:nvPr/>
        </p:nvSpPr>
        <p:spPr>
          <a:xfrm>
            <a:off x="2750681" y="8464499"/>
            <a:ext cx="7078282" cy="1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317" name="redis-logo-svgrepo-com.svg" descr="redis-logo-svgrepo-com.sv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9236483" y="7206079"/>
            <a:ext cx="2411458" cy="2411458"/>
          </a:xfrm>
          <a:prstGeom prst="rect">
            <a:avLst/>
          </a:prstGeom>
          <a:ln w="12700">
            <a:miter lim="400000"/>
          </a:ln>
        </p:spPr>
      </p:pic>
      <p:sp>
        <p:nvSpPr>
          <p:cNvPr id="318" name="선"/>
          <p:cNvSpPr/>
          <p:nvPr/>
        </p:nvSpPr>
        <p:spPr>
          <a:xfrm>
            <a:off x="17133374" y="8021525"/>
            <a:ext cx="1802345" cy="1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19" name="선"/>
          <p:cNvSpPr/>
          <p:nvPr/>
        </p:nvSpPr>
        <p:spPr>
          <a:xfrm flipH="1">
            <a:off x="17221745" y="8654484"/>
            <a:ext cx="1625601" cy="1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20" name="캐시 요청"/>
          <p:cNvSpPr/>
          <p:nvPr/>
        </p:nvSpPr>
        <p:spPr>
          <a:xfrm>
            <a:off x="10138237" y="8113453"/>
            <a:ext cx="1625601" cy="66073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캐시 요청</a:t>
            </a:r>
          </a:p>
        </p:txBody>
      </p:sp>
      <p:sp>
        <p:nvSpPr>
          <p:cNvPr id="321" name="인증 요청"/>
          <p:cNvSpPr/>
          <p:nvPr/>
        </p:nvSpPr>
        <p:spPr>
          <a:xfrm>
            <a:off x="11750868" y="8113453"/>
            <a:ext cx="1802345" cy="660735"/>
          </a:xfrm>
          <a:prstGeom prst="rect">
            <a:avLst/>
          </a:prstGeom>
          <a:solidFill>
            <a:schemeClr val="accent1">
              <a:lumOff val="135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인증 요청</a:t>
            </a:r>
          </a:p>
        </p:txBody>
      </p:sp>
      <p:sp>
        <p:nvSpPr>
          <p:cNvPr id="322" name="캐시 요청"/>
          <p:cNvSpPr/>
          <p:nvPr/>
        </p:nvSpPr>
        <p:spPr>
          <a:xfrm>
            <a:off x="13545816" y="8113453"/>
            <a:ext cx="1714029" cy="660735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캐시 요청</a:t>
            </a:r>
          </a:p>
        </p:txBody>
      </p:sp>
      <p:sp>
        <p:nvSpPr>
          <p:cNvPr id="323" name="인증 요청"/>
          <p:cNvSpPr/>
          <p:nvPr/>
        </p:nvSpPr>
        <p:spPr>
          <a:xfrm>
            <a:off x="15207008" y="8113453"/>
            <a:ext cx="1625601" cy="660735"/>
          </a:xfrm>
          <a:prstGeom prst="rect">
            <a:avLst/>
          </a:prstGeom>
          <a:solidFill>
            <a:schemeClr val="accent1">
              <a:lumOff val="135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인증 요청</a:t>
            </a:r>
          </a:p>
        </p:txBody>
      </p:sp>
      <p:sp>
        <p:nvSpPr>
          <p:cNvPr id="324" name="만약, 해당 캐시 서버가 다운된다면?"/>
          <p:cNvSpPr txBox="1"/>
          <p:nvPr/>
        </p:nvSpPr>
        <p:spPr>
          <a:xfrm>
            <a:off x="2444516" y="2884519"/>
            <a:ext cx="9115205" cy="724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701675">
              <a:lnSpc>
                <a:spcPct val="100000"/>
              </a:lnSpc>
              <a:spcBef>
                <a:spcPts val="0"/>
              </a:spcBef>
              <a:defRPr b="1" sz="3910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lvl1pPr>
          </a:lstStyle>
          <a:p>
            <a:pPr/>
            <a:r>
              <a:t>만약, 해당 캐시 서버가 다운된다면?</a:t>
            </a:r>
          </a:p>
        </p:txBody>
      </p:sp>
      <p:sp>
        <p:nvSpPr>
          <p:cNvPr id="325" name="선"/>
          <p:cNvSpPr/>
          <p:nvPr/>
        </p:nvSpPr>
        <p:spPr>
          <a:xfrm flipH="1" flipV="1">
            <a:off x="19155629" y="6649033"/>
            <a:ext cx="1967832" cy="3000664"/>
          </a:xfrm>
          <a:prstGeom prst="line">
            <a:avLst/>
          </a:prstGeom>
          <a:ln w="127000">
            <a:solidFill>
              <a:schemeClr val="accent5">
                <a:hueOff val="106044"/>
                <a:satOff val="10158"/>
                <a:lumOff val="1604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26" name="선"/>
          <p:cNvSpPr/>
          <p:nvPr/>
        </p:nvSpPr>
        <p:spPr>
          <a:xfrm flipV="1">
            <a:off x="18982508" y="6745733"/>
            <a:ext cx="2314074" cy="2807265"/>
          </a:xfrm>
          <a:prstGeom prst="line">
            <a:avLst/>
          </a:prstGeom>
          <a:ln w="127000">
            <a:solidFill>
              <a:schemeClr val="accent5">
                <a:hueOff val="106044"/>
                <a:satOff val="10158"/>
                <a:lumOff val="1604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327" name="coding_computer_pc_screen_code_icon_193925.svg" descr="coding_computer_pc_screen_code_icon_193925.sv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1834456" y="6918442"/>
            <a:ext cx="2461847" cy="2461847"/>
          </a:xfrm>
          <a:prstGeom prst="rect">
            <a:avLst/>
          </a:prstGeom>
          <a:ln w="12700">
            <a:miter lim="400000"/>
          </a:ln>
        </p:spPr>
      </p:pic>
      <p:sp>
        <p:nvSpPr>
          <p:cNvPr id="328" name="만약 캐시 서버가 다운된다면, 모든 요청을…"/>
          <p:cNvSpPr txBox="1"/>
          <p:nvPr/>
        </p:nvSpPr>
        <p:spPr>
          <a:xfrm>
            <a:off x="8269689" y="4355027"/>
            <a:ext cx="12266284" cy="19114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defTabSz="561340">
              <a:lnSpc>
                <a:spcPct val="100000"/>
              </a:lnSpc>
              <a:spcBef>
                <a:spcPts val="0"/>
              </a:spcBef>
              <a:defRPr b="1" sz="3128"/>
            </a:pPr>
            <a:r>
              <a:t>만약 캐시 서버가 다운된다면, 모든 요청을 </a:t>
            </a:r>
          </a:p>
          <a:p>
            <a:pPr defTabSz="561340">
              <a:lnSpc>
                <a:spcPct val="100000"/>
              </a:lnSpc>
              <a:spcBef>
                <a:spcPts val="0"/>
              </a:spcBef>
              <a:defRPr b="1" sz="3128"/>
            </a:pPr>
            <a:r>
              <a:t>백엔드 시스템이나 DB에서 직접 처리해야 합니다.</a:t>
            </a:r>
          </a:p>
          <a:p>
            <a:pPr defTabSz="561340">
              <a:lnSpc>
                <a:spcPct val="100000"/>
              </a:lnSpc>
              <a:spcBef>
                <a:spcPts val="0"/>
              </a:spcBef>
              <a:defRPr b="1" sz="3128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이로 인해 처리 지연 시간이 증가하고 시스템의 전반적인 효율성이 저하됩니다.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4. 단일 캐시의 SPOF를 방지하기 위한 방법"/>
          <p:cNvSpPr txBox="1"/>
          <p:nvPr>
            <p:ph type="ctrTitle"/>
          </p:nvPr>
        </p:nvSpPr>
        <p:spPr>
          <a:xfrm>
            <a:off x="7245533" y="5822962"/>
            <a:ext cx="12615657" cy="2070076"/>
          </a:xfrm>
          <a:prstGeom prst="rect">
            <a:avLst/>
          </a:prstGeom>
        </p:spPr>
        <p:txBody>
          <a:bodyPr/>
          <a:lstStyle>
            <a:lvl1pPr defTabSz="1219169">
              <a:defRPr spc="-116" sz="5800"/>
            </a:lvl1pPr>
          </a:lstStyle>
          <a:p>
            <a:pPr/>
            <a:r>
              <a:t>4. 단일 캐시의 SPOF를 방지하기 위한 방법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4. 단일 캐시의 SPOF를 방지하기 위한 방법"/>
          <p:cNvSpPr txBox="1"/>
          <p:nvPr>
            <p:ph type="subTitle" sz="quarter" idx="1"/>
          </p:nvPr>
        </p:nvSpPr>
        <p:spPr>
          <a:xfrm>
            <a:off x="1353391" y="1647628"/>
            <a:ext cx="11504659" cy="1196214"/>
          </a:xfrm>
          <a:prstGeom prst="rect">
            <a:avLst/>
          </a:prstGeom>
        </p:spPr>
        <p:txBody>
          <a:bodyPr/>
          <a:lstStyle>
            <a:lvl1pPr defTabSz="1097252">
              <a:lnSpc>
                <a:spcPct val="80000"/>
              </a:lnSpc>
              <a:defRPr spc="-104" sz="5219"/>
            </a:lvl1pPr>
          </a:lstStyle>
          <a:p>
            <a:pPr/>
            <a:r>
              <a:t>4. 단일 캐시의 SPOF를 방지하기 위한 방법</a:t>
            </a:r>
          </a:p>
        </p:txBody>
      </p:sp>
      <p:sp>
        <p:nvSpPr>
          <p:cNvPr id="333" name="단일 캐시의 SPOF를 방지하기 위한 방법으로는 다음과 같은 예가 있습니다."/>
          <p:cNvSpPr txBox="1"/>
          <p:nvPr/>
        </p:nvSpPr>
        <p:spPr>
          <a:xfrm>
            <a:off x="2444516" y="3389014"/>
            <a:ext cx="18109194" cy="1196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단일 캐시의 SPOF를 방지하기 위한 방법으로는 다음과 같은 예가 있습니다.</a:t>
            </a:r>
          </a:p>
        </p:txBody>
      </p:sp>
      <p:sp>
        <p:nvSpPr>
          <p:cNvPr id="334" name="1. 레플리케이션(Replication)"/>
          <p:cNvSpPr txBox="1"/>
          <p:nvPr/>
        </p:nvSpPr>
        <p:spPr>
          <a:xfrm>
            <a:off x="2582447" y="6984338"/>
            <a:ext cx="8342222" cy="1196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1. 레플리케이션(Replication)</a:t>
            </a:r>
          </a:p>
        </p:txBody>
      </p:sp>
      <p:sp>
        <p:nvSpPr>
          <p:cNvPr id="335" name="2. 분산 캐시"/>
          <p:cNvSpPr txBox="1"/>
          <p:nvPr/>
        </p:nvSpPr>
        <p:spPr>
          <a:xfrm>
            <a:off x="2731585" y="8973483"/>
            <a:ext cx="6360760" cy="14187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2. 분산 캐시</a:t>
            </a:r>
          </a:p>
        </p:txBody>
      </p:sp>
      <p:sp>
        <p:nvSpPr>
          <p:cNvPr id="336" name="3. 로드 밸런싱"/>
          <p:cNvSpPr txBox="1"/>
          <p:nvPr/>
        </p:nvSpPr>
        <p:spPr>
          <a:xfrm>
            <a:off x="2806154" y="11292216"/>
            <a:ext cx="6787928" cy="13558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3. 로드 밸런싱</a:t>
            </a:r>
          </a:p>
        </p:txBody>
      </p:sp>
      <p:sp>
        <p:nvSpPr>
          <p:cNvPr id="337" name="단일 캐시의 SPOF를 방지하기 위한 방법 (3가지)"/>
          <p:cNvSpPr txBox="1"/>
          <p:nvPr/>
        </p:nvSpPr>
        <p:spPr>
          <a:xfrm>
            <a:off x="2444516" y="4957909"/>
            <a:ext cx="18109194" cy="1196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lvl1pPr>
          </a:lstStyle>
          <a:p>
            <a:pPr/>
            <a:r>
              <a:t>단일 캐시의 SPOF를 방지하기 위한 방법 (3가지)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목차"/>
          <p:cNvSpPr txBox="1"/>
          <p:nvPr>
            <p:ph type="ctrTitle"/>
          </p:nvPr>
        </p:nvSpPr>
        <p:spPr>
          <a:xfrm>
            <a:off x="9669339" y="893899"/>
            <a:ext cx="2890083" cy="1840939"/>
          </a:xfrm>
          <a:prstGeom prst="rect">
            <a:avLst/>
          </a:prstGeom>
        </p:spPr>
        <p:txBody>
          <a:bodyPr/>
          <a:lstStyle>
            <a:lvl1pPr defTabSz="2413955">
              <a:defRPr b="0" spc="-229" sz="11484">
                <a:latin typeface="Impact"/>
                <a:ea typeface="Impact"/>
                <a:cs typeface="Impact"/>
                <a:sym typeface="Impact"/>
              </a:defRPr>
            </a:lvl1pPr>
          </a:lstStyle>
          <a:p>
            <a:pPr/>
            <a:r>
              <a:t>목차</a:t>
            </a:r>
          </a:p>
        </p:txBody>
      </p:sp>
      <p:sp>
        <p:nvSpPr>
          <p:cNvPr id="176" name="1. 캐시 사용 예시…"/>
          <p:cNvSpPr txBox="1"/>
          <p:nvPr>
            <p:ph type="subTitle" sz="half" idx="1"/>
          </p:nvPr>
        </p:nvSpPr>
        <p:spPr>
          <a:xfrm>
            <a:off x="4320263" y="3595160"/>
            <a:ext cx="13588235" cy="9108411"/>
          </a:xfrm>
          <a:prstGeom prst="rect">
            <a:avLst/>
          </a:prstGeom>
        </p:spPr>
        <p:txBody>
          <a:bodyPr/>
          <a:lstStyle/>
          <a:p>
            <a:pPr defTabSz="602615">
              <a:defRPr b="0" sz="4015">
                <a:latin typeface="凸版文久見出しゴシック エクストラボールド"/>
                <a:ea typeface="凸版文久見出しゴシック エクストラボールド"/>
                <a:cs typeface="凸版文久見出しゴシック エクストラボールド"/>
                <a:sym typeface="凸版文久見出しゴシック エクストラボールド"/>
              </a:defRPr>
            </a:pPr>
            <a:r>
              <a:t>1. 캐시 사용 예시</a:t>
            </a:r>
          </a:p>
          <a:p>
            <a:pPr defTabSz="602615">
              <a:defRPr b="0" sz="4015">
                <a:latin typeface="凸版文久見出しゴシック エクストラボールド"/>
                <a:ea typeface="凸版文久見出しゴシック エクストラボールド"/>
                <a:cs typeface="凸版文久見出しゴシック エクストラボールド"/>
                <a:sym typeface="凸版文久見出しゴシック エクストラボールド"/>
              </a:defRPr>
            </a:pPr>
          </a:p>
          <a:p>
            <a:pPr defTabSz="602615">
              <a:defRPr b="0" sz="4015">
                <a:latin typeface="凸版文久見出しゴシック エクストラボールド"/>
                <a:ea typeface="凸版文久見出しゴシック エクストラボールド"/>
                <a:cs typeface="凸版文久見出しゴシック エクストラボールド"/>
                <a:sym typeface="凸版文久見出しゴシック エクストラボールド"/>
              </a:defRPr>
            </a:pPr>
            <a:r>
              <a:t>2. 캐시 사용시 유의할 점</a:t>
            </a:r>
          </a:p>
          <a:p>
            <a:pPr defTabSz="602615">
              <a:defRPr b="0" sz="4015">
                <a:latin typeface="凸版文久見出しゴシック エクストラボールド"/>
                <a:ea typeface="凸版文久見出しゴシック エクストラボールド"/>
                <a:cs typeface="凸版文久見出しゴシック エクストラボールド"/>
                <a:sym typeface="凸版文久見出しゴシック エクストラボールド"/>
              </a:defRPr>
            </a:pPr>
            <a:r>
              <a:t>- 데이터의 일관성은 어떻게 유지할 것인가?</a:t>
            </a:r>
          </a:p>
          <a:p>
            <a:pPr defTabSz="602615">
              <a:defRPr b="0" sz="4015">
                <a:latin typeface="凸版文久見出しゴシック エクストラボールド"/>
                <a:ea typeface="凸版文久見出しゴシック エクストラボールド"/>
                <a:cs typeface="凸版文久見出しゴシック エクストラボールド"/>
                <a:sym typeface="凸版文久見出しゴシック エクストラボールド"/>
              </a:defRPr>
            </a:pPr>
          </a:p>
          <a:p>
            <a:pPr defTabSz="602615">
              <a:defRPr b="0" sz="4015">
                <a:latin typeface="凸版文久見出しゴシック エクストラボールド"/>
                <a:ea typeface="凸版文久見出しゴシック エクストラボールド"/>
                <a:cs typeface="凸版文久見出しゴシック エクストラボールド"/>
                <a:sym typeface="凸版文久見出しゴシック エクストラボールド"/>
              </a:defRPr>
            </a:pPr>
            <a:r>
              <a:t>3. 단일 캐시 사용시 유의할 점</a:t>
            </a:r>
          </a:p>
          <a:p>
            <a:pPr defTabSz="602615">
              <a:defRPr b="0" sz="4015">
                <a:latin typeface="凸版文久見出しゴシック エクストラボールド"/>
                <a:ea typeface="凸版文久見出しゴシック エクストラボールド"/>
                <a:cs typeface="凸版文久見出しゴシック エクストラボールド"/>
                <a:sym typeface="凸版文久見出しゴシック エクストラボールド"/>
              </a:defRPr>
            </a:pPr>
          </a:p>
          <a:p>
            <a:pPr defTabSz="602615">
              <a:defRPr b="0" sz="4015">
                <a:latin typeface="凸版文久見出しゴシック エクストラボールド"/>
                <a:ea typeface="凸版文久見出しゴシック エクストラボールド"/>
                <a:cs typeface="凸版文久見出しゴシック エクストラボールド"/>
                <a:sym typeface="凸版文久見出しゴシック エクストラボールド"/>
              </a:defRPr>
            </a:pPr>
            <a:r>
              <a:t>4. 단일 캐시의 SPOF를 방지하기 위한 방법</a:t>
            </a:r>
          </a:p>
          <a:p>
            <a:pPr defTabSz="602615">
              <a:defRPr b="0" sz="4015">
                <a:latin typeface="凸版文久見出しゴシック エクストラボールド"/>
                <a:ea typeface="凸版文久見出しゴシック エクストラボールド"/>
                <a:cs typeface="凸版文久見出しゴシック エクストラボールド"/>
                <a:sym typeface="凸版文久見出しゴシック エクストラボールド"/>
              </a:defRPr>
            </a:pPr>
            <a:r>
              <a:t>- 장애에 대해서는 어떻게 대처할 것인가?</a:t>
            </a:r>
          </a:p>
          <a:p>
            <a:pPr defTabSz="602615">
              <a:defRPr b="0" sz="4015">
                <a:latin typeface="凸版文久見出しゴシック エクストラボールド"/>
                <a:ea typeface="凸版文久見出しゴシック エクストラボールド"/>
                <a:cs typeface="凸版文久見出しゴシック エクストラボールド"/>
                <a:sym typeface="凸版文久見出しゴシック エクストラボールド"/>
              </a:defRPr>
            </a:pPr>
          </a:p>
          <a:p>
            <a:pPr defTabSz="602615">
              <a:defRPr b="0" sz="4015">
                <a:latin typeface="凸版文久見出しゴシック エクストラボールド"/>
                <a:ea typeface="凸版文久見出しゴシック エクストラボールド"/>
                <a:cs typeface="凸版文久見出しゴシック エクストラボールド"/>
                <a:sym typeface="凸版文久見出しゴシック エクストラボールド"/>
              </a:defRPr>
            </a:pPr>
            <a:r>
              <a:t>5. 참고 자료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4. 단일 캐시의 SPOF를 방지하기 위한 방법"/>
          <p:cNvSpPr txBox="1"/>
          <p:nvPr>
            <p:ph type="subTitle" sz="quarter" idx="1"/>
          </p:nvPr>
        </p:nvSpPr>
        <p:spPr>
          <a:xfrm>
            <a:off x="1353391" y="1647628"/>
            <a:ext cx="11504659" cy="1196214"/>
          </a:xfrm>
          <a:prstGeom prst="rect">
            <a:avLst/>
          </a:prstGeom>
        </p:spPr>
        <p:txBody>
          <a:bodyPr/>
          <a:lstStyle>
            <a:lvl1pPr defTabSz="1097252">
              <a:lnSpc>
                <a:spcPct val="80000"/>
              </a:lnSpc>
              <a:defRPr spc="-104" sz="5219"/>
            </a:lvl1pPr>
          </a:lstStyle>
          <a:p>
            <a:pPr/>
            <a:r>
              <a:t>4. 단일 캐시의 SPOF를 방지하기 위한 방법</a:t>
            </a:r>
          </a:p>
        </p:txBody>
      </p:sp>
      <p:sp>
        <p:nvSpPr>
          <p:cNvPr id="340" name="단일 캐시의 SPOF를 방지하기 위한 방법 - 레플리케이션(Replication)"/>
          <p:cNvSpPr txBox="1"/>
          <p:nvPr/>
        </p:nvSpPr>
        <p:spPr>
          <a:xfrm>
            <a:off x="2009025" y="2615498"/>
            <a:ext cx="18109193" cy="1196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단일 캐시의 SPOF를 방지하기 위한 방법 - 레플리케이션(Replication)</a:t>
            </a:r>
          </a:p>
        </p:txBody>
      </p:sp>
      <p:sp>
        <p:nvSpPr>
          <p:cNvPr id="341" name="마스터"/>
          <p:cNvSpPr/>
          <p:nvPr/>
        </p:nvSpPr>
        <p:spPr>
          <a:xfrm>
            <a:off x="4932087" y="5357759"/>
            <a:ext cx="1821017" cy="24039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fill="norm" stroke="1" extrusionOk="0">
                <a:moveTo>
                  <a:pt x="9839" y="0"/>
                </a:moveTo>
                <a:cubicBezTo>
                  <a:pt x="7321" y="0"/>
                  <a:pt x="4803" y="241"/>
                  <a:pt x="2882" y="724"/>
                </a:cubicBezTo>
                <a:cubicBezTo>
                  <a:pt x="-961" y="1689"/>
                  <a:pt x="-961" y="3255"/>
                  <a:pt x="2882" y="4221"/>
                </a:cubicBezTo>
                <a:cubicBezTo>
                  <a:pt x="6724" y="5186"/>
                  <a:pt x="12954" y="5186"/>
                  <a:pt x="16796" y="4221"/>
                </a:cubicBezTo>
                <a:cubicBezTo>
                  <a:pt x="20639" y="3255"/>
                  <a:pt x="20639" y="1689"/>
                  <a:pt x="16796" y="724"/>
                </a:cubicBezTo>
                <a:cubicBezTo>
                  <a:pt x="14875" y="241"/>
                  <a:pt x="12357" y="0"/>
                  <a:pt x="9839" y="0"/>
                </a:cubicBezTo>
                <a:close/>
                <a:moveTo>
                  <a:pt x="0" y="3593"/>
                </a:moveTo>
                <a:lnTo>
                  <a:pt x="0" y="18993"/>
                </a:lnTo>
                <a:cubicBezTo>
                  <a:pt x="0" y="20356"/>
                  <a:pt x="4405" y="21600"/>
                  <a:pt x="9839" y="21600"/>
                </a:cubicBezTo>
                <a:cubicBezTo>
                  <a:pt x="15273" y="21600"/>
                  <a:pt x="19678" y="20356"/>
                  <a:pt x="19678" y="18993"/>
                </a:cubicBezTo>
                <a:lnTo>
                  <a:pt x="19678" y="3593"/>
                </a:lnTo>
                <a:cubicBezTo>
                  <a:pt x="18279" y="4621"/>
                  <a:pt x="14401" y="5357"/>
                  <a:pt x="9839" y="5357"/>
                </a:cubicBezTo>
                <a:cubicBezTo>
                  <a:pt x="5277" y="5357"/>
                  <a:pt x="1399" y="4621"/>
                  <a:pt x="0" y="3593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마스터</a:t>
            </a:r>
          </a:p>
        </p:txBody>
      </p:sp>
      <p:sp>
        <p:nvSpPr>
          <p:cNvPr id="342" name="Replication"/>
          <p:cNvSpPr/>
          <p:nvPr/>
        </p:nvSpPr>
        <p:spPr>
          <a:xfrm>
            <a:off x="2480324" y="9546871"/>
            <a:ext cx="1646176" cy="21731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fill="norm" stroke="1" extrusionOk="0">
                <a:moveTo>
                  <a:pt x="9839" y="0"/>
                </a:moveTo>
                <a:cubicBezTo>
                  <a:pt x="7321" y="0"/>
                  <a:pt x="4803" y="241"/>
                  <a:pt x="2882" y="724"/>
                </a:cubicBezTo>
                <a:cubicBezTo>
                  <a:pt x="-961" y="1689"/>
                  <a:pt x="-961" y="3255"/>
                  <a:pt x="2882" y="4221"/>
                </a:cubicBezTo>
                <a:cubicBezTo>
                  <a:pt x="6724" y="5186"/>
                  <a:pt x="12954" y="5186"/>
                  <a:pt x="16796" y="4221"/>
                </a:cubicBezTo>
                <a:cubicBezTo>
                  <a:pt x="20639" y="3255"/>
                  <a:pt x="20639" y="1689"/>
                  <a:pt x="16796" y="724"/>
                </a:cubicBezTo>
                <a:cubicBezTo>
                  <a:pt x="14875" y="241"/>
                  <a:pt x="12357" y="0"/>
                  <a:pt x="9839" y="0"/>
                </a:cubicBezTo>
                <a:close/>
                <a:moveTo>
                  <a:pt x="0" y="3593"/>
                </a:moveTo>
                <a:lnTo>
                  <a:pt x="0" y="18993"/>
                </a:lnTo>
                <a:cubicBezTo>
                  <a:pt x="0" y="20356"/>
                  <a:pt x="4405" y="21600"/>
                  <a:pt x="9839" y="21600"/>
                </a:cubicBezTo>
                <a:cubicBezTo>
                  <a:pt x="15273" y="21600"/>
                  <a:pt x="19678" y="20356"/>
                  <a:pt x="19678" y="18993"/>
                </a:cubicBezTo>
                <a:lnTo>
                  <a:pt x="19678" y="3593"/>
                </a:lnTo>
                <a:cubicBezTo>
                  <a:pt x="18279" y="4621"/>
                  <a:pt x="14401" y="5357"/>
                  <a:pt x="9839" y="5357"/>
                </a:cubicBezTo>
                <a:cubicBezTo>
                  <a:pt x="5277" y="5357"/>
                  <a:pt x="1399" y="4621"/>
                  <a:pt x="0" y="3593"/>
                </a:cubicBezTo>
                <a:close/>
              </a:path>
            </a:pathLst>
          </a:custGeom>
          <a:solidFill>
            <a:schemeClr val="accent1">
              <a:lumOff val="135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2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Replication</a:t>
            </a:r>
          </a:p>
        </p:txBody>
      </p:sp>
      <p:sp>
        <p:nvSpPr>
          <p:cNvPr id="343" name="Replication"/>
          <p:cNvSpPr/>
          <p:nvPr/>
        </p:nvSpPr>
        <p:spPr>
          <a:xfrm>
            <a:off x="7144642" y="9546871"/>
            <a:ext cx="1646176" cy="21731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fill="norm" stroke="1" extrusionOk="0">
                <a:moveTo>
                  <a:pt x="9839" y="0"/>
                </a:moveTo>
                <a:cubicBezTo>
                  <a:pt x="7321" y="0"/>
                  <a:pt x="4803" y="241"/>
                  <a:pt x="2882" y="724"/>
                </a:cubicBezTo>
                <a:cubicBezTo>
                  <a:pt x="-961" y="1689"/>
                  <a:pt x="-961" y="3255"/>
                  <a:pt x="2882" y="4221"/>
                </a:cubicBezTo>
                <a:cubicBezTo>
                  <a:pt x="6724" y="5186"/>
                  <a:pt x="12954" y="5186"/>
                  <a:pt x="16796" y="4221"/>
                </a:cubicBezTo>
                <a:cubicBezTo>
                  <a:pt x="20639" y="3255"/>
                  <a:pt x="20639" y="1689"/>
                  <a:pt x="16796" y="724"/>
                </a:cubicBezTo>
                <a:cubicBezTo>
                  <a:pt x="14875" y="241"/>
                  <a:pt x="12357" y="0"/>
                  <a:pt x="9839" y="0"/>
                </a:cubicBezTo>
                <a:close/>
                <a:moveTo>
                  <a:pt x="0" y="3593"/>
                </a:moveTo>
                <a:lnTo>
                  <a:pt x="0" y="18993"/>
                </a:lnTo>
                <a:cubicBezTo>
                  <a:pt x="0" y="20356"/>
                  <a:pt x="4405" y="21600"/>
                  <a:pt x="9839" y="21600"/>
                </a:cubicBezTo>
                <a:cubicBezTo>
                  <a:pt x="15273" y="21600"/>
                  <a:pt x="19678" y="20356"/>
                  <a:pt x="19678" y="18993"/>
                </a:cubicBezTo>
                <a:lnTo>
                  <a:pt x="19678" y="3593"/>
                </a:lnTo>
                <a:cubicBezTo>
                  <a:pt x="18279" y="4621"/>
                  <a:pt x="14401" y="5357"/>
                  <a:pt x="9839" y="5357"/>
                </a:cubicBezTo>
                <a:cubicBezTo>
                  <a:pt x="5277" y="5357"/>
                  <a:pt x="1399" y="4621"/>
                  <a:pt x="0" y="3593"/>
                </a:cubicBezTo>
                <a:close/>
              </a:path>
            </a:pathLst>
          </a:custGeom>
          <a:solidFill>
            <a:schemeClr val="accent1">
              <a:lumOff val="135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2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Replication</a:t>
            </a:r>
          </a:p>
        </p:txBody>
      </p:sp>
      <p:sp>
        <p:nvSpPr>
          <p:cNvPr id="344" name="선"/>
          <p:cNvSpPr/>
          <p:nvPr/>
        </p:nvSpPr>
        <p:spPr>
          <a:xfrm>
            <a:off x="6202123" y="7888121"/>
            <a:ext cx="1252745" cy="1610286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45" name="선"/>
          <p:cNvSpPr/>
          <p:nvPr/>
        </p:nvSpPr>
        <p:spPr>
          <a:xfrm flipH="1">
            <a:off x="3664273" y="7893304"/>
            <a:ext cx="1604869" cy="1604869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46" name="이중화의 개념으로 데이터를…"/>
          <p:cNvSpPr txBox="1"/>
          <p:nvPr/>
        </p:nvSpPr>
        <p:spPr>
          <a:xfrm>
            <a:off x="8025586" y="5592703"/>
            <a:ext cx="6826850" cy="21731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defTabSz="586104">
              <a:lnSpc>
                <a:spcPct val="100000"/>
              </a:lnSpc>
              <a:spcBef>
                <a:spcPts val="0"/>
              </a:spcBef>
              <a:defRPr b="1" sz="3266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이중화의 개념으로 데이터를 </a:t>
            </a:r>
          </a:p>
          <a:p>
            <a:pPr defTabSz="586104">
              <a:lnSpc>
                <a:spcPct val="100000"/>
              </a:lnSpc>
              <a:spcBef>
                <a:spcPts val="0"/>
              </a:spcBef>
              <a:defRPr b="1" sz="3266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거의 실시간(비동기 방식)으로</a:t>
            </a:r>
          </a:p>
          <a:p>
            <a:pPr defTabSz="586104">
              <a:lnSpc>
                <a:spcPct val="100000"/>
              </a:lnSpc>
              <a:spcBef>
                <a:spcPts val="0"/>
              </a:spcBef>
              <a:defRPr b="1" sz="3266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다른 레디스 노드에 복사하는 방식입니다.</a:t>
            </a:r>
          </a:p>
        </p:txBody>
      </p:sp>
      <p:sp>
        <p:nvSpPr>
          <p:cNvPr id="347" name="마스터"/>
          <p:cNvSpPr/>
          <p:nvPr/>
        </p:nvSpPr>
        <p:spPr>
          <a:xfrm>
            <a:off x="16124919" y="5044085"/>
            <a:ext cx="1821017" cy="24039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fill="norm" stroke="1" extrusionOk="0">
                <a:moveTo>
                  <a:pt x="9839" y="0"/>
                </a:moveTo>
                <a:cubicBezTo>
                  <a:pt x="7321" y="0"/>
                  <a:pt x="4803" y="241"/>
                  <a:pt x="2882" y="724"/>
                </a:cubicBezTo>
                <a:cubicBezTo>
                  <a:pt x="-961" y="1689"/>
                  <a:pt x="-961" y="3255"/>
                  <a:pt x="2882" y="4221"/>
                </a:cubicBezTo>
                <a:cubicBezTo>
                  <a:pt x="6724" y="5186"/>
                  <a:pt x="12954" y="5186"/>
                  <a:pt x="16796" y="4221"/>
                </a:cubicBezTo>
                <a:cubicBezTo>
                  <a:pt x="20639" y="3255"/>
                  <a:pt x="20639" y="1689"/>
                  <a:pt x="16796" y="724"/>
                </a:cubicBezTo>
                <a:cubicBezTo>
                  <a:pt x="14875" y="241"/>
                  <a:pt x="12357" y="0"/>
                  <a:pt x="9839" y="0"/>
                </a:cubicBezTo>
                <a:close/>
                <a:moveTo>
                  <a:pt x="0" y="3593"/>
                </a:moveTo>
                <a:lnTo>
                  <a:pt x="0" y="18993"/>
                </a:lnTo>
                <a:cubicBezTo>
                  <a:pt x="0" y="20356"/>
                  <a:pt x="4405" y="21600"/>
                  <a:pt x="9839" y="21600"/>
                </a:cubicBezTo>
                <a:cubicBezTo>
                  <a:pt x="15273" y="21600"/>
                  <a:pt x="19678" y="20356"/>
                  <a:pt x="19678" y="18993"/>
                </a:cubicBezTo>
                <a:lnTo>
                  <a:pt x="19678" y="3593"/>
                </a:lnTo>
                <a:cubicBezTo>
                  <a:pt x="18279" y="4621"/>
                  <a:pt x="14401" y="5357"/>
                  <a:pt x="9839" y="5357"/>
                </a:cubicBezTo>
                <a:cubicBezTo>
                  <a:pt x="5277" y="5357"/>
                  <a:pt x="1399" y="4621"/>
                  <a:pt x="0" y="3593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마스터</a:t>
            </a:r>
          </a:p>
        </p:txBody>
      </p:sp>
      <p:sp>
        <p:nvSpPr>
          <p:cNvPr id="348" name="Replication"/>
          <p:cNvSpPr/>
          <p:nvPr/>
        </p:nvSpPr>
        <p:spPr>
          <a:xfrm>
            <a:off x="16212339" y="8380643"/>
            <a:ext cx="1646176" cy="21731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fill="norm" stroke="1" extrusionOk="0">
                <a:moveTo>
                  <a:pt x="9839" y="0"/>
                </a:moveTo>
                <a:cubicBezTo>
                  <a:pt x="7321" y="0"/>
                  <a:pt x="4803" y="241"/>
                  <a:pt x="2882" y="724"/>
                </a:cubicBezTo>
                <a:cubicBezTo>
                  <a:pt x="-961" y="1689"/>
                  <a:pt x="-961" y="3255"/>
                  <a:pt x="2882" y="4221"/>
                </a:cubicBezTo>
                <a:cubicBezTo>
                  <a:pt x="6724" y="5186"/>
                  <a:pt x="12954" y="5186"/>
                  <a:pt x="16796" y="4221"/>
                </a:cubicBezTo>
                <a:cubicBezTo>
                  <a:pt x="20639" y="3255"/>
                  <a:pt x="20639" y="1689"/>
                  <a:pt x="16796" y="724"/>
                </a:cubicBezTo>
                <a:cubicBezTo>
                  <a:pt x="14875" y="241"/>
                  <a:pt x="12357" y="0"/>
                  <a:pt x="9839" y="0"/>
                </a:cubicBezTo>
                <a:close/>
                <a:moveTo>
                  <a:pt x="0" y="3593"/>
                </a:moveTo>
                <a:lnTo>
                  <a:pt x="0" y="18993"/>
                </a:lnTo>
                <a:cubicBezTo>
                  <a:pt x="0" y="20356"/>
                  <a:pt x="4405" y="21600"/>
                  <a:pt x="9839" y="21600"/>
                </a:cubicBezTo>
                <a:cubicBezTo>
                  <a:pt x="15273" y="21600"/>
                  <a:pt x="19678" y="20356"/>
                  <a:pt x="19678" y="18993"/>
                </a:cubicBezTo>
                <a:lnTo>
                  <a:pt x="19678" y="3593"/>
                </a:lnTo>
                <a:cubicBezTo>
                  <a:pt x="18279" y="4621"/>
                  <a:pt x="14401" y="5357"/>
                  <a:pt x="9839" y="5357"/>
                </a:cubicBezTo>
                <a:cubicBezTo>
                  <a:pt x="5277" y="5357"/>
                  <a:pt x="1399" y="4621"/>
                  <a:pt x="0" y="3593"/>
                </a:cubicBezTo>
                <a:close/>
              </a:path>
            </a:pathLst>
          </a:custGeom>
          <a:solidFill>
            <a:schemeClr val="accent1">
              <a:lumOff val="135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2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Replication</a:t>
            </a:r>
          </a:p>
        </p:txBody>
      </p:sp>
      <p:sp>
        <p:nvSpPr>
          <p:cNvPr id="349" name="Replication"/>
          <p:cNvSpPr/>
          <p:nvPr/>
        </p:nvSpPr>
        <p:spPr>
          <a:xfrm>
            <a:off x="16212339" y="11486387"/>
            <a:ext cx="1646176" cy="21731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21600" fill="norm" stroke="1" extrusionOk="0">
                <a:moveTo>
                  <a:pt x="9839" y="0"/>
                </a:moveTo>
                <a:cubicBezTo>
                  <a:pt x="7321" y="0"/>
                  <a:pt x="4803" y="241"/>
                  <a:pt x="2882" y="724"/>
                </a:cubicBezTo>
                <a:cubicBezTo>
                  <a:pt x="-961" y="1689"/>
                  <a:pt x="-961" y="3255"/>
                  <a:pt x="2882" y="4221"/>
                </a:cubicBezTo>
                <a:cubicBezTo>
                  <a:pt x="6724" y="5186"/>
                  <a:pt x="12954" y="5186"/>
                  <a:pt x="16796" y="4221"/>
                </a:cubicBezTo>
                <a:cubicBezTo>
                  <a:pt x="20639" y="3255"/>
                  <a:pt x="20639" y="1689"/>
                  <a:pt x="16796" y="724"/>
                </a:cubicBezTo>
                <a:cubicBezTo>
                  <a:pt x="14875" y="241"/>
                  <a:pt x="12357" y="0"/>
                  <a:pt x="9839" y="0"/>
                </a:cubicBezTo>
                <a:close/>
                <a:moveTo>
                  <a:pt x="0" y="3593"/>
                </a:moveTo>
                <a:lnTo>
                  <a:pt x="0" y="18993"/>
                </a:lnTo>
                <a:cubicBezTo>
                  <a:pt x="0" y="20356"/>
                  <a:pt x="4405" y="21600"/>
                  <a:pt x="9839" y="21600"/>
                </a:cubicBezTo>
                <a:cubicBezTo>
                  <a:pt x="15273" y="21600"/>
                  <a:pt x="19678" y="20356"/>
                  <a:pt x="19678" y="18993"/>
                </a:cubicBezTo>
                <a:lnTo>
                  <a:pt x="19678" y="3593"/>
                </a:lnTo>
                <a:cubicBezTo>
                  <a:pt x="18279" y="4621"/>
                  <a:pt x="14401" y="5357"/>
                  <a:pt x="9839" y="5357"/>
                </a:cubicBezTo>
                <a:cubicBezTo>
                  <a:pt x="5277" y="5357"/>
                  <a:pt x="1399" y="4621"/>
                  <a:pt x="0" y="3593"/>
                </a:cubicBezTo>
                <a:close/>
              </a:path>
            </a:pathLst>
          </a:custGeom>
          <a:solidFill>
            <a:schemeClr val="accent1">
              <a:lumOff val="13575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20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Replication</a:t>
            </a:r>
          </a:p>
        </p:txBody>
      </p:sp>
      <p:sp>
        <p:nvSpPr>
          <p:cNvPr id="350" name="선"/>
          <p:cNvSpPr/>
          <p:nvPr/>
        </p:nvSpPr>
        <p:spPr>
          <a:xfrm>
            <a:off x="17035426" y="7537797"/>
            <a:ext cx="1" cy="960888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51" name="선"/>
          <p:cNvSpPr/>
          <p:nvPr/>
        </p:nvSpPr>
        <p:spPr>
          <a:xfrm>
            <a:off x="17035427" y="10618949"/>
            <a:ext cx="1" cy="781564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52" name="특징…"/>
          <p:cNvSpPr txBox="1"/>
          <p:nvPr/>
        </p:nvSpPr>
        <p:spPr>
          <a:xfrm>
            <a:off x="18762516" y="5624326"/>
            <a:ext cx="4963737" cy="41944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defTabSz="503555">
              <a:lnSpc>
                <a:spcPct val="100000"/>
              </a:lnSpc>
              <a:spcBef>
                <a:spcPts val="0"/>
              </a:spcBef>
              <a:defRPr b="1" sz="2806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특징</a:t>
            </a:r>
          </a:p>
          <a:p>
            <a:pPr marL="519694" indent="-519694" defTabSz="503555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2806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비동기 복제를 합니다.</a:t>
            </a:r>
          </a:p>
          <a:p>
            <a:pPr marL="519694" indent="-519694" defTabSz="503555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2806"/>
            </a:pPr>
            <a:r>
              <a:t>마스터는 여러 복제 서버를 가질 수 있습니다.</a:t>
            </a:r>
          </a:p>
          <a:p>
            <a:pPr marL="519694" indent="-519694" defTabSz="503555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2806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복제 서버는 다시 복제 서버를 가질 수 있습니다.</a:t>
            </a:r>
          </a:p>
          <a:p>
            <a:pPr marL="519694" indent="-519694" defTabSz="503555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2806"/>
            </a:pPr>
            <a:r>
              <a:t>마스터가 다운되면, 복제 서버 중 하나가 마스터가 될 수 있습니다.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4. 단일 캐시의 SPOF를 방지하기 위한 방법"/>
          <p:cNvSpPr txBox="1"/>
          <p:nvPr>
            <p:ph type="subTitle" sz="quarter" idx="1"/>
          </p:nvPr>
        </p:nvSpPr>
        <p:spPr>
          <a:xfrm>
            <a:off x="1353391" y="1647628"/>
            <a:ext cx="11504659" cy="1196214"/>
          </a:xfrm>
          <a:prstGeom prst="rect">
            <a:avLst/>
          </a:prstGeom>
        </p:spPr>
        <p:txBody>
          <a:bodyPr/>
          <a:lstStyle>
            <a:lvl1pPr defTabSz="1097252">
              <a:lnSpc>
                <a:spcPct val="80000"/>
              </a:lnSpc>
              <a:defRPr spc="-104" sz="5219"/>
            </a:lvl1pPr>
          </a:lstStyle>
          <a:p>
            <a:pPr/>
            <a:r>
              <a:t>4. 단일 캐시의 SPOF를 방지하기 위한 방법</a:t>
            </a:r>
          </a:p>
        </p:txBody>
      </p:sp>
      <p:sp>
        <p:nvSpPr>
          <p:cNvPr id="355" name="단일 캐시의 SPOF를 방지하기 위한 방법 - 분산 캐시"/>
          <p:cNvSpPr txBox="1"/>
          <p:nvPr/>
        </p:nvSpPr>
        <p:spPr>
          <a:xfrm>
            <a:off x="2009025" y="2615498"/>
            <a:ext cx="18109193" cy="1196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단일 캐시의 SPOF를 방지하기 위한 방법 - 분산 캐시</a:t>
            </a:r>
          </a:p>
        </p:txBody>
      </p:sp>
      <p:sp>
        <p:nvSpPr>
          <p:cNvPr id="356" name="레디스에 저장되는 용도 대로 레디스 서버를 나누는 것을 의미합니다."/>
          <p:cNvSpPr txBox="1"/>
          <p:nvPr/>
        </p:nvSpPr>
        <p:spPr>
          <a:xfrm>
            <a:off x="2313137" y="3872949"/>
            <a:ext cx="14148794" cy="724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701675">
              <a:lnSpc>
                <a:spcPct val="100000"/>
              </a:lnSpc>
              <a:spcBef>
                <a:spcPts val="0"/>
              </a:spcBef>
              <a:defRPr b="1" sz="3910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lvl1pPr>
          </a:lstStyle>
          <a:p>
            <a:pPr/>
            <a:r>
              <a:t>레디스에 저장되는 용도 대로 레디스 서버를 나누는 것을 의미합니다.</a:t>
            </a:r>
          </a:p>
        </p:txBody>
      </p:sp>
      <p:sp>
        <p:nvSpPr>
          <p:cNvPr id="357" name="선"/>
          <p:cNvSpPr/>
          <p:nvPr/>
        </p:nvSpPr>
        <p:spPr>
          <a:xfrm>
            <a:off x="2853007" y="5410854"/>
            <a:ext cx="5833094" cy="2063734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58" name="선"/>
          <p:cNvSpPr/>
          <p:nvPr/>
        </p:nvSpPr>
        <p:spPr>
          <a:xfrm flipV="1">
            <a:off x="2568873" y="9518618"/>
            <a:ext cx="6400848" cy="2016624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59" name="선"/>
          <p:cNvSpPr/>
          <p:nvPr/>
        </p:nvSpPr>
        <p:spPr>
          <a:xfrm>
            <a:off x="2431080" y="8253834"/>
            <a:ext cx="6323204" cy="1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360" name="redis-logo-svgrepo-com.svg" descr="redis-logo-svgrepo-com.sv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661579" y="6227417"/>
            <a:ext cx="2411459" cy="2411458"/>
          </a:xfrm>
          <a:prstGeom prst="rect">
            <a:avLst/>
          </a:prstGeom>
          <a:ln w="12700">
            <a:miter lim="400000"/>
          </a:ln>
        </p:spPr>
      </p:pic>
      <p:sp>
        <p:nvSpPr>
          <p:cNvPr id="361" name="선"/>
          <p:cNvSpPr/>
          <p:nvPr/>
        </p:nvSpPr>
        <p:spPr>
          <a:xfrm>
            <a:off x="16558469" y="7042863"/>
            <a:ext cx="1802345" cy="1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62" name="선"/>
          <p:cNvSpPr/>
          <p:nvPr/>
        </p:nvSpPr>
        <p:spPr>
          <a:xfrm flipH="1">
            <a:off x="16646842" y="7675822"/>
            <a:ext cx="1625601" cy="1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63" name="캐시 요청"/>
          <p:cNvSpPr/>
          <p:nvPr/>
        </p:nvSpPr>
        <p:spPr>
          <a:xfrm>
            <a:off x="10940844" y="7102778"/>
            <a:ext cx="1714029" cy="660736"/>
          </a:xfrm>
          <a:prstGeom prst="rect">
            <a:avLst/>
          </a:prstGeom>
          <a:solidFill>
            <a:schemeClr val="accent4"/>
          </a:solidFill>
          <a:ln w="635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캐시 요청</a:t>
            </a:r>
          </a:p>
        </p:txBody>
      </p:sp>
      <p:sp>
        <p:nvSpPr>
          <p:cNvPr id="364" name="인증 요청"/>
          <p:cNvSpPr/>
          <p:nvPr/>
        </p:nvSpPr>
        <p:spPr>
          <a:xfrm>
            <a:off x="12687277" y="9158630"/>
            <a:ext cx="1802345" cy="660736"/>
          </a:xfrm>
          <a:prstGeom prst="rect">
            <a:avLst/>
          </a:prstGeom>
          <a:solidFill>
            <a:schemeClr val="accent1">
              <a:lumOff val="13575"/>
            </a:schemeClr>
          </a:solidFill>
          <a:ln w="635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인증 요청</a:t>
            </a:r>
          </a:p>
        </p:txBody>
      </p:sp>
      <p:sp>
        <p:nvSpPr>
          <p:cNvPr id="365" name="캐시 요청"/>
          <p:cNvSpPr/>
          <p:nvPr/>
        </p:nvSpPr>
        <p:spPr>
          <a:xfrm>
            <a:off x="14352825" y="7102778"/>
            <a:ext cx="1714029" cy="660736"/>
          </a:xfrm>
          <a:prstGeom prst="rect">
            <a:avLst/>
          </a:prstGeom>
          <a:solidFill>
            <a:schemeClr val="accent4"/>
          </a:solidFill>
          <a:ln w="635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캐시 요청</a:t>
            </a:r>
          </a:p>
        </p:txBody>
      </p:sp>
      <p:sp>
        <p:nvSpPr>
          <p:cNvPr id="366" name="인증 요청"/>
          <p:cNvSpPr/>
          <p:nvPr/>
        </p:nvSpPr>
        <p:spPr>
          <a:xfrm>
            <a:off x="14397039" y="9158630"/>
            <a:ext cx="1802345" cy="660736"/>
          </a:xfrm>
          <a:prstGeom prst="rect">
            <a:avLst/>
          </a:prstGeom>
          <a:solidFill>
            <a:schemeClr val="accent1">
              <a:lumOff val="13575"/>
            </a:schemeClr>
          </a:solidFill>
          <a:ln w="635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인증 요청</a:t>
            </a:r>
          </a:p>
        </p:txBody>
      </p:sp>
      <p:pic>
        <p:nvPicPr>
          <p:cNvPr id="367" name="boy_icon-icons.com_55048.svg" descr="boy_icon-icons.com_55048.sv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10741" y="4497963"/>
            <a:ext cx="1625601" cy="162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68" name="woen-2_icon-icons.com_55032.svg" descr="woen-2_icon-icons.com_55032.sv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10741" y="7599008"/>
            <a:ext cx="1625601" cy="16256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69" name="worker_icon-icons.com_55029 복사본.svg" descr="worker_icon-icons.com_55029 복사본.sv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210741" y="11050783"/>
            <a:ext cx="1625601" cy="1625601"/>
          </a:xfrm>
          <a:prstGeom prst="rect">
            <a:avLst/>
          </a:prstGeom>
          <a:ln w="12700">
            <a:miter lim="400000"/>
          </a:ln>
        </p:spPr>
      </p:pic>
      <p:sp>
        <p:nvSpPr>
          <p:cNvPr id="370" name="사용자 A"/>
          <p:cNvSpPr txBox="1"/>
          <p:nvPr/>
        </p:nvSpPr>
        <p:spPr>
          <a:xfrm>
            <a:off x="976287" y="6498906"/>
            <a:ext cx="2094509" cy="724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ctr" defTabSz="825500">
              <a:lnSpc>
                <a:spcPct val="100000"/>
              </a:lnSpc>
              <a:spcBef>
                <a:spcPts val="0"/>
              </a:spcBef>
              <a:defRPr b="1" sz="3600"/>
            </a:lvl1pPr>
          </a:lstStyle>
          <a:p>
            <a:pPr/>
            <a:r>
              <a:t>사용자 A</a:t>
            </a:r>
          </a:p>
        </p:txBody>
      </p:sp>
      <p:sp>
        <p:nvSpPr>
          <p:cNvPr id="371" name="사용자 B"/>
          <p:cNvSpPr txBox="1"/>
          <p:nvPr/>
        </p:nvSpPr>
        <p:spPr>
          <a:xfrm>
            <a:off x="1135929" y="9599950"/>
            <a:ext cx="2094510" cy="7247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ctr" defTabSz="825500">
              <a:lnSpc>
                <a:spcPct val="100000"/>
              </a:lnSpc>
              <a:spcBef>
                <a:spcPts val="0"/>
              </a:spcBef>
              <a:defRPr b="1" sz="3600"/>
            </a:lvl1pPr>
          </a:lstStyle>
          <a:p>
            <a:pPr/>
            <a:r>
              <a:t>사용자 B</a:t>
            </a:r>
          </a:p>
        </p:txBody>
      </p:sp>
      <p:sp>
        <p:nvSpPr>
          <p:cNvPr id="372" name="사용자 C"/>
          <p:cNvSpPr txBox="1"/>
          <p:nvPr/>
        </p:nvSpPr>
        <p:spPr>
          <a:xfrm>
            <a:off x="976287" y="12874301"/>
            <a:ext cx="2094509" cy="724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algn="ctr" defTabSz="825500">
              <a:lnSpc>
                <a:spcPct val="100000"/>
              </a:lnSpc>
              <a:spcBef>
                <a:spcPts val="0"/>
              </a:spcBef>
              <a:defRPr b="1" sz="3600"/>
            </a:lvl1pPr>
          </a:lstStyle>
          <a:p>
            <a:pPr/>
            <a:r>
              <a:t>사용자 C</a:t>
            </a:r>
          </a:p>
        </p:txBody>
      </p:sp>
      <p:pic>
        <p:nvPicPr>
          <p:cNvPr id="373" name="redis-logo-svgrepo-com.svg" descr="redis-logo-svgrepo-com.sv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837543" y="9063360"/>
            <a:ext cx="2411458" cy="2411458"/>
          </a:xfrm>
          <a:prstGeom prst="rect">
            <a:avLst/>
          </a:prstGeom>
          <a:ln w="12700">
            <a:miter lim="400000"/>
          </a:ln>
        </p:spPr>
      </p:pic>
      <p:sp>
        <p:nvSpPr>
          <p:cNvPr id="374" name="선"/>
          <p:cNvSpPr/>
          <p:nvPr/>
        </p:nvSpPr>
        <p:spPr>
          <a:xfrm>
            <a:off x="16734433" y="9878806"/>
            <a:ext cx="1802345" cy="1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75" name="선"/>
          <p:cNvSpPr/>
          <p:nvPr/>
        </p:nvSpPr>
        <p:spPr>
          <a:xfrm flipH="1">
            <a:off x="16822806" y="10511765"/>
            <a:ext cx="1625601" cy="1"/>
          </a:xfrm>
          <a:prstGeom prst="line">
            <a:avLst/>
          </a:prstGeom>
          <a:ln w="1270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76" name="캐시 요청"/>
          <p:cNvSpPr/>
          <p:nvPr/>
        </p:nvSpPr>
        <p:spPr>
          <a:xfrm>
            <a:off x="9147319" y="7102778"/>
            <a:ext cx="1802345" cy="660736"/>
          </a:xfrm>
          <a:prstGeom prst="rect">
            <a:avLst/>
          </a:prstGeom>
          <a:solidFill>
            <a:schemeClr val="accent4"/>
          </a:solidFill>
          <a:ln w="635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캐시 요청</a:t>
            </a:r>
          </a:p>
        </p:txBody>
      </p:sp>
      <p:sp>
        <p:nvSpPr>
          <p:cNvPr id="377" name="인증 요청"/>
          <p:cNvSpPr/>
          <p:nvPr/>
        </p:nvSpPr>
        <p:spPr>
          <a:xfrm>
            <a:off x="10940900" y="9158630"/>
            <a:ext cx="1802345" cy="660736"/>
          </a:xfrm>
          <a:prstGeom prst="rect">
            <a:avLst/>
          </a:prstGeom>
          <a:solidFill>
            <a:schemeClr val="accent1">
              <a:lumOff val="13575"/>
            </a:schemeClr>
          </a:solidFill>
          <a:ln w="635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인증 요청</a:t>
            </a:r>
          </a:p>
        </p:txBody>
      </p:sp>
      <p:sp>
        <p:nvSpPr>
          <p:cNvPr id="378" name="캐시 요청"/>
          <p:cNvSpPr/>
          <p:nvPr/>
        </p:nvSpPr>
        <p:spPr>
          <a:xfrm>
            <a:off x="12601070" y="7102778"/>
            <a:ext cx="1714029" cy="660736"/>
          </a:xfrm>
          <a:prstGeom prst="rect">
            <a:avLst/>
          </a:prstGeom>
          <a:solidFill>
            <a:schemeClr val="accent4"/>
          </a:solidFill>
          <a:ln w="635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캐시 요청</a:t>
            </a:r>
          </a:p>
        </p:txBody>
      </p:sp>
      <p:sp>
        <p:nvSpPr>
          <p:cNvPr id="379" name="인증 요청"/>
          <p:cNvSpPr/>
          <p:nvPr/>
        </p:nvSpPr>
        <p:spPr>
          <a:xfrm>
            <a:off x="9191477" y="9158630"/>
            <a:ext cx="1714029" cy="660736"/>
          </a:xfrm>
          <a:prstGeom prst="rect">
            <a:avLst/>
          </a:prstGeom>
          <a:solidFill>
            <a:schemeClr val="accent1">
              <a:lumOff val="13575"/>
            </a:schemeClr>
          </a:solidFill>
          <a:ln w="635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인증 요청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4. 단일 캐시의 SPOF를 방지하기 위한 방법"/>
          <p:cNvSpPr txBox="1"/>
          <p:nvPr>
            <p:ph type="subTitle" sz="quarter" idx="1"/>
          </p:nvPr>
        </p:nvSpPr>
        <p:spPr>
          <a:xfrm>
            <a:off x="1353391" y="1647628"/>
            <a:ext cx="11504659" cy="1196214"/>
          </a:xfrm>
          <a:prstGeom prst="rect">
            <a:avLst/>
          </a:prstGeom>
        </p:spPr>
        <p:txBody>
          <a:bodyPr/>
          <a:lstStyle>
            <a:lvl1pPr defTabSz="1097252">
              <a:lnSpc>
                <a:spcPct val="80000"/>
              </a:lnSpc>
              <a:defRPr spc="-104" sz="5219"/>
            </a:lvl1pPr>
          </a:lstStyle>
          <a:p>
            <a:pPr/>
            <a:r>
              <a:t>4. 단일 캐시의 SPOF를 방지하기 위한 방법</a:t>
            </a:r>
          </a:p>
        </p:txBody>
      </p:sp>
      <p:sp>
        <p:nvSpPr>
          <p:cNvPr id="382" name="단일 캐시의 SPOF를 방지하기 위한 방법 - 로드 밸런싱"/>
          <p:cNvSpPr txBox="1"/>
          <p:nvPr/>
        </p:nvSpPr>
        <p:spPr>
          <a:xfrm>
            <a:off x="2009025" y="2615498"/>
            <a:ext cx="18109193" cy="11962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단일 캐시의 SPOF를 방지하기 위한 방법 - 로드 밸런싱</a:t>
            </a:r>
          </a:p>
        </p:txBody>
      </p:sp>
      <p:sp>
        <p:nvSpPr>
          <p:cNvPr id="383" name="여러 캐시 서버가 동일한 데이터를 저장하고 있을 때,…"/>
          <p:cNvSpPr txBox="1"/>
          <p:nvPr/>
        </p:nvSpPr>
        <p:spPr>
          <a:xfrm>
            <a:off x="14031819" y="4636082"/>
            <a:ext cx="8433477" cy="3768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defTabSz="577850">
              <a:lnSpc>
                <a:spcPct val="100000"/>
              </a:lnSpc>
              <a:spcBef>
                <a:spcPts val="0"/>
              </a:spcBef>
              <a:defRPr b="1" sz="3220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여러 캐시 서버가 동일한 데이터를 저장하고 있을 때, </a:t>
            </a:r>
          </a:p>
          <a:p>
            <a:pPr defTabSz="577850">
              <a:lnSpc>
                <a:spcPct val="100000"/>
              </a:lnSpc>
              <a:spcBef>
                <a:spcPts val="0"/>
              </a:spcBef>
              <a:defRPr b="1" sz="3220"/>
            </a:pP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로드 밸런서</a:t>
            </a:r>
            <a:r>
              <a:t>를 사용하여 들어오는 요청을 </a:t>
            </a:r>
          </a:p>
          <a:p>
            <a:pPr defTabSz="577850">
              <a:lnSpc>
                <a:spcPct val="100000"/>
              </a:lnSpc>
              <a:spcBef>
                <a:spcPts val="0"/>
              </a:spcBef>
              <a:defRPr b="1" sz="3220"/>
            </a:pPr>
            <a:r>
              <a:t>여러 서버에 균등하게 분배함으로써 </a:t>
            </a:r>
          </a:p>
          <a:p>
            <a:pPr defTabSz="577850">
              <a:lnSpc>
                <a:spcPct val="100000"/>
              </a:lnSpc>
              <a:spcBef>
                <a:spcPts val="0"/>
              </a:spcBef>
              <a:defRPr b="1" sz="3220"/>
            </a:pPr>
            <a:r>
              <a:t>단일 서버에 대한 부하를 줄이고, </a:t>
            </a:r>
          </a:p>
          <a:p>
            <a:pPr defTabSz="577850">
              <a:lnSpc>
                <a:spcPct val="100000"/>
              </a:lnSpc>
              <a:spcBef>
                <a:spcPts val="0"/>
              </a:spcBef>
              <a:defRPr b="1" sz="3220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서버 중 하나가 실패했을 경우에도 </a:t>
            </a:r>
          </a:p>
          <a:p>
            <a:pPr defTabSz="577850">
              <a:lnSpc>
                <a:spcPct val="100000"/>
              </a:lnSpc>
              <a:spcBef>
                <a:spcPts val="0"/>
              </a:spcBef>
              <a:defRPr b="1" sz="3220"/>
            </a:pP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시스템의 가용성을 유지</a:t>
            </a:r>
            <a:r>
              <a:t>할 수 있습니다.</a:t>
            </a:r>
          </a:p>
        </p:txBody>
      </p:sp>
      <p:pic>
        <p:nvPicPr>
          <p:cNvPr id="384" name="스크린샷 2024-03-10 오전 12.01.06.png" descr="스크린샷 2024-03-10 오전 12.01.0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5144" y="5543014"/>
            <a:ext cx="11303001" cy="6807201"/>
          </a:xfrm>
          <a:prstGeom prst="rect">
            <a:avLst/>
          </a:prstGeom>
          <a:ln w="12700">
            <a:miter lim="400000"/>
          </a:ln>
        </p:spPr>
      </p:pic>
      <p:sp>
        <p:nvSpPr>
          <p:cNvPr id="385" name="예시…"/>
          <p:cNvSpPr txBox="1"/>
          <p:nvPr/>
        </p:nvSpPr>
        <p:spPr>
          <a:xfrm>
            <a:off x="14031819" y="8461679"/>
            <a:ext cx="8433477" cy="3768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defTabSz="602615">
              <a:lnSpc>
                <a:spcPct val="100000"/>
              </a:lnSpc>
              <a:spcBef>
                <a:spcPts val="0"/>
              </a:spcBef>
              <a:defRPr b="1" sz="3358"/>
            </a:pPr>
            <a:r>
              <a:t>예시</a:t>
            </a:r>
          </a:p>
          <a:p>
            <a:pPr marL="426466" indent="-426466" defTabSz="602615">
              <a:lnSpc>
                <a:spcPct val="100000"/>
              </a:lnSpc>
              <a:spcBef>
                <a:spcPts val="0"/>
              </a:spcBef>
              <a:buSzPct val="123000"/>
              <a:buChar char="-"/>
              <a:defRPr b="1" sz="3358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Write용 Redis</a:t>
            </a:r>
          </a:p>
          <a:p>
            <a:pPr marL="426466" indent="-426466" defTabSz="602615">
              <a:lnSpc>
                <a:spcPct val="100000"/>
              </a:lnSpc>
              <a:spcBef>
                <a:spcPts val="0"/>
              </a:spcBef>
              <a:buSzPct val="123000"/>
              <a:buChar char="-"/>
              <a:defRPr b="1" sz="3358"/>
            </a:pPr>
            <a:r>
              <a:t>Master Redis, Slave Redis</a:t>
            </a:r>
          </a:p>
          <a:p>
            <a:pPr defTabSz="602615">
              <a:lnSpc>
                <a:spcPct val="100000"/>
              </a:lnSpc>
              <a:spcBef>
                <a:spcPts val="0"/>
              </a:spcBef>
              <a:defRPr b="1" sz="3358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</a:p>
          <a:p>
            <a:pPr marL="426466" indent="-426466" defTabSz="602615">
              <a:lnSpc>
                <a:spcPct val="100000"/>
              </a:lnSpc>
              <a:spcBef>
                <a:spcPts val="0"/>
              </a:spcBef>
              <a:buSzPct val="123000"/>
              <a:buChar char="-"/>
              <a:defRPr b="1" sz="3358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Read용 Readis </a:t>
            </a:r>
          </a:p>
          <a:p>
            <a:pPr marL="426466" indent="-426466" defTabSz="602615">
              <a:lnSpc>
                <a:spcPct val="100000"/>
              </a:lnSpc>
              <a:spcBef>
                <a:spcPts val="0"/>
              </a:spcBef>
              <a:buSzPct val="123000"/>
              <a:buChar char="-"/>
              <a:defRPr b="1" sz="3358"/>
            </a:pPr>
            <a:r>
              <a:t>Master Redis, Slave Redis, Slave Redis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5. 참고 자료"/>
          <p:cNvSpPr txBox="1"/>
          <p:nvPr>
            <p:ph type="ctrTitle"/>
          </p:nvPr>
        </p:nvSpPr>
        <p:spPr>
          <a:xfrm>
            <a:off x="7245533" y="5822962"/>
            <a:ext cx="12615657" cy="2070076"/>
          </a:xfrm>
          <a:prstGeom prst="rect">
            <a:avLst/>
          </a:prstGeom>
        </p:spPr>
        <p:txBody>
          <a:bodyPr/>
          <a:lstStyle>
            <a:lvl1pPr algn="ctr" defTabSz="1438619">
              <a:defRPr spc="-136" sz="6843"/>
            </a:lvl1pPr>
          </a:lstStyle>
          <a:p>
            <a:pPr/>
            <a:r>
              <a:t>5. 참고 자료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우아한 기술 블로그 - 선물하기 시스템의 상품 재고는 어떻게 관리되어질까?"/>
          <p:cNvSpPr txBox="1"/>
          <p:nvPr>
            <p:ph type="body" idx="21"/>
          </p:nvPr>
        </p:nvSpPr>
        <p:spPr>
          <a:xfrm>
            <a:off x="1239141" y="3454680"/>
            <a:ext cx="21971003" cy="63697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우아한 기술 블로그 - 선물하기 시스템의 상품 재고는 어떻게 관리되어질까?</a:t>
            </a:r>
          </a:p>
        </p:txBody>
      </p:sp>
      <p:sp>
        <p:nvSpPr>
          <p:cNvPr id="390" name="5. 참고 자료"/>
          <p:cNvSpPr txBox="1"/>
          <p:nvPr>
            <p:ph type="subTitle" sz="quarter" idx="1"/>
          </p:nvPr>
        </p:nvSpPr>
        <p:spPr>
          <a:xfrm>
            <a:off x="1043287" y="1089125"/>
            <a:ext cx="3864511" cy="1047623"/>
          </a:xfrm>
          <a:prstGeom prst="rect">
            <a:avLst/>
          </a:prstGeom>
        </p:spPr>
        <p:txBody>
          <a:bodyPr/>
          <a:lstStyle/>
          <a:p>
            <a:pPr/>
            <a:r>
              <a:t>5. 참고 자료</a:t>
            </a:r>
          </a:p>
        </p:txBody>
      </p:sp>
      <p:sp>
        <p:nvSpPr>
          <p:cNvPr id="391" name="https://techblog.woowahan.com/2709/"/>
          <p:cNvSpPr txBox="1"/>
          <p:nvPr/>
        </p:nvSpPr>
        <p:spPr>
          <a:xfrm>
            <a:off x="1206499" y="4372998"/>
            <a:ext cx="8783213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3600"/>
            </a:lvl1pPr>
          </a:lstStyle>
          <a:p>
            <a:pPr/>
            <a:r>
              <a:t>https://techblog.woowahan.com/2709/</a:t>
            </a:r>
          </a:p>
        </p:txBody>
      </p:sp>
      <p:sp>
        <p:nvSpPr>
          <p:cNvPr id="392" name="티스토리 블로그 - 레디스 리플리케이션"/>
          <p:cNvSpPr txBox="1"/>
          <p:nvPr/>
        </p:nvSpPr>
        <p:spPr>
          <a:xfrm>
            <a:off x="1222820" y="5723794"/>
            <a:ext cx="21971003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784225">
              <a:lnSpc>
                <a:spcPct val="100000"/>
              </a:lnSpc>
              <a:spcBef>
                <a:spcPts val="0"/>
              </a:spcBef>
              <a:defRPr b="1" sz="3420"/>
            </a:lvl1pPr>
          </a:lstStyle>
          <a:p>
            <a:pPr/>
            <a:r>
              <a:t>티스토리 블로그 - 레디스 리플리케이션</a:t>
            </a:r>
          </a:p>
        </p:txBody>
      </p:sp>
      <p:sp>
        <p:nvSpPr>
          <p:cNvPr id="393" name="https://mozi.tistory.com/372"/>
          <p:cNvSpPr txBox="1"/>
          <p:nvPr/>
        </p:nvSpPr>
        <p:spPr>
          <a:xfrm>
            <a:off x="1190177" y="6523764"/>
            <a:ext cx="8783213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3600"/>
            </a:lvl1pPr>
          </a:lstStyle>
          <a:p>
            <a:pPr/>
            <a:r>
              <a:t>https://mozi.tistory.com/372</a:t>
            </a:r>
          </a:p>
        </p:txBody>
      </p:sp>
      <p:sp>
        <p:nvSpPr>
          <p:cNvPr id="394" name="티스토리 블로그 - 레디스 분산 서버"/>
          <p:cNvSpPr txBox="1"/>
          <p:nvPr/>
        </p:nvSpPr>
        <p:spPr>
          <a:xfrm>
            <a:off x="1222820" y="7797053"/>
            <a:ext cx="21971003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784225">
              <a:lnSpc>
                <a:spcPct val="100000"/>
              </a:lnSpc>
              <a:spcBef>
                <a:spcPts val="0"/>
              </a:spcBef>
              <a:defRPr b="1" sz="3420"/>
            </a:lvl1pPr>
          </a:lstStyle>
          <a:p>
            <a:pPr/>
            <a:r>
              <a:t>티스토리 블로그 - 레디스 분산 서버</a:t>
            </a:r>
          </a:p>
        </p:txBody>
      </p:sp>
      <p:sp>
        <p:nvSpPr>
          <p:cNvPr id="395" name="https://chagokx2.tistory.com/99"/>
          <p:cNvSpPr txBox="1"/>
          <p:nvPr/>
        </p:nvSpPr>
        <p:spPr>
          <a:xfrm>
            <a:off x="1190177" y="8674531"/>
            <a:ext cx="8783213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3600"/>
            </a:lvl1pPr>
          </a:lstStyle>
          <a:p>
            <a:pPr/>
            <a:r>
              <a:t>https://chagokx2.tistory.com/99</a:t>
            </a:r>
          </a:p>
        </p:txBody>
      </p:sp>
      <p:sp>
        <p:nvSpPr>
          <p:cNvPr id="396" name="티스토리 블로그 - 레디스 로드밸런싱"/>
          <p:cNvSpPr txBox="1"/>
          <p:nvPr/>
        </p:nvSpPr>
        <p:spPr>
          <a:xfrm>
            <a:off x="1206499" y="9947819"/>
            <a:ext cx="21971002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784225">
              <a:lnSpc>
                <a:spcPct val="100000"/>
              </a:lnSpc>
              <a:spcBef>
                <a:spcPts val="0"/>
              </a:spcBef>
              <a:defRPr b="1" sz="3420"/>
            </a:lvl1pPr>
          </a:lstStyle>
          <a:p>
            <a:pPr/>
            <a:r>
              <a:t>티스토리 블로그 - 레디스 로드밸런싱</a:t>
            </a:r>
          </a:p>
        </p:txBody>
      </p:sp>
      <p:sp>
        <p:nvSpPr>
          <p:cNvPr id="397" name="https://brunch.co.kr/@alden/29"/>
          <p:cNvSpPr txBox="1"/>
          <p:nvPr/>
        </p:nvSpPr>
        <p:spPr>
          <a:xfrm>
            <a:off x="1291675" y="10825297"/>
            <a:ext cx="8783213" cy="6369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3600"/>
            </a:lvl1pPr>
          </a:lstStyle>
          <a:p>
            <a:pPr/>
            <a:r>
              <a:t>https://brunch.co.kr/@alden/29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1. 캐시 사용 예시"/>
          <p:cNvSpPr txBox="1"/>
          <p:nvPr>
            <p:ph type="ctrTitle"/>
          </p:nvPr>
        </p:nvSpPr>
        <p:spPr>
          <a:xfrm>
            <a:off x="7245533" y="5822962"/>
            <a:ext cx="9892934" cy="2070076"/>
          </a:xfrm>
          <a:prstGeom prst="rect">
            <a:avLst/>
          </a:prstGeom>
        </p:spPr>
        <p:txBody>
          <a:bodyPr/>
          <a:lstStyle>
            <a:lvl1pPr defTabSz="2413955">
              <a:defRPr spc="-229" sz="11484"/>
            </a:lvl1pPr>
          </a:lstStyle>
          <a:p>
            <a:pPr/>
            <a:r>
              <a:t>1. 캐시 사용 예시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다양한 캐시의 종류"/>
          <p:cNvSpPr txBox="1"/>
          <p:nvPr>
            <p:ph type="body" idx="21"/>
          </p:nvPr>
        </p:nvSpPr>
        <p:spPr>
          <a:xfrm>
            <a:off x="3018161" y="3156695"/>
            <a:ext cx="5789596" cy="118731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825500">
              <a:defRPr sz="6000"/>
            </a:lvl1pPr>
          </a:lstStyle>
          <a:p>
            <a:pPr/>
            <a:r>
              <a:t>다양한 캐시의 종류</a:t>
            </a:r>
          </a:p>
        </p:txBody>
      </p:sp>
      <p:sp>
        <p:nvSpPr>
          <p:cNvPr id="181" name="1. 캐시 사용 예시"/>
          <p:cNvSpPr txBox="1"/>
          <p:nvPr>
            <p:ph type="subTitle" sz="quarter" idx="1"/>
          </p:nvPr>
        </p:nvSpPr>
        <p:spPr>
          <a:xfrm>
            <a:off x="1337070" y="1500736"/>
            <a:ext cx="5116086" cy="992157"/>
          </a:xfrm>
          <a:prstGeom prst="rect">
            <a:avLst/>
          </a:prstGeom>
        </p:spPr>
        <p:txBody>
          <a:bodyPr/>
          <a:lstStyle>
            <a:lvl1pPr defTabSz="817244">
              <a:defRPr sz="5445"/>
            </a:lvl1pPr>
          </a:lstStyle>
          <a:p>
            <a:pPr/>
            <a:r>
              <a:t>1. 캐시 사용 예시</a:t>
            </a:r>
          </a:p>
        </p:txBody>
      </p:sp>
      <p:pic>
        <p:nvPicPr>
          <p:cNvPr id="182" name="redis-logo-svgrepo-com.svg" descr="redis-logo-svgrepo-com.sv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678443" y="5780828"/>
            <a:ext cx="2154344" cy="215434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aws-elastic-cache.svg" descr="aws-elastic-cache.sv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82123" y="6061940"/>
            <a:ext cx="1790623" cy="21543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4" name="memcached-icon.svg" descr="memcached-icon.sv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406053" y="10098323"/>
            <a:ext cx="1942763" cy="1942763"/>
          </a:xfrm>
          <a:prstGeom prst="rect">
            <a:avLst/>
          </a:prstGeom>
          <a:ln w="12700">
            <a:miter lim="400000"/>
          </a:ln>
        </p:spPr>
      </p:pic>
      <p:pic>
        <p:nvPicPr>
          <p:cNvPr id="185" name="logo_ignite_128x128.png" descr="logo_ignite_128x128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5678443" y="9747713"/>
            <a:ext cx="2154344" cy="2154344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Redis"/>
          <p:cNvSpPr txBox="1"/>
          <p:nvPr/>
        </p:nvSpPr>
        <p:spPr>
          <a:xfrm>
            <a:off x="15784233" y="7961408"/>
            <a:ext cx="1942763" cy="992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Redis</a:t>
            </a:r>
          </a:p>
        </p:txBody>
      </p:sp>
      <p:sp>
        <p:nvSpPr>
          <p:cNvPr id="187" name="Apache Ignite"/>
          <p:cNvSpPr txBox="1"/>
          <p:nvPr/>
        </p:nvSpPr>
        <p:spPr>
          <a:xfrm>
            <a:off x="15256884" y="11935235"/>
            <a:ext cx="4074667" cy="992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Apache Ignite</a:t>
            </a:r>
          </a:p>
        </p:txBody>
      </p:sp>
      <p:sp>
        <p:nvSpPr>
          <p:cNvPr id="188" name="Memcached"/>
          <p:cNvSpPr txBox="1"/>
          <p:nvPr/>
        </p:nvSpPr>
        <p:spPr>
          <a:xfrm>
            <a:off x="6785844" y="12331941"/>
            <a:ext cx="3611041" cy="99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Memcached</a:t>
            </a:r>
          </a:p>
        </p:txBody>
      </p:sp>
      <p:sp>
        <p:nvSpPr>
          <p:cNvPr id="189" name="AWS ElastiChache"/>
          <p:cNvSpPr txBox="1"/>
          <p:nvPr/>
        </p:nvSpPr>
        <p:spPr>
          <a:xfrm>
            <a:off x="6454191" y="8362299"/>
            <a:ext cx="5295830" cy="992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AWS ElastiChache</a:t>
            </a:r>
          </a:p>
        </p:txBody>
      </p:sp>
      <p:sp>
        <p:nvSpPr>
          <p:cNvPr id="190" name="직사각형"/>
          <p:cNvSpPr/>
          <p:nvPr/>
        </p:nvSpPr>
        <p:spPr>
          <a:xfrm>
            <a:off x="15065755" y="5588191"/>
            <a:ext cx="3379719" cy="3409109"/>
          </a:xfrm>
          <a:prstGeom prst="rect">
            <a:avLst/>
          </a:prstGeom>
          <a:ln w="127000">
            <a:solidFill>
              <a:schemeClr val="accent5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3200">
                <a:solidFill>
                  <a:srgbClr val="000000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dis 캐시를 사용하는 예시"/>
          <p:cNvSpPr txBox="1"/>
          <p:nvPr>
            <p:ph type="body" idx="21"/>
          </p:nvPr>
        </p:nvSpPr>
        <p:spPr>
          <a:xfrm>
            <a:off x="3018161" y="3156695"/>
            <a:ext cx="7869157" cy="118731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defTabSz="742950">
              <a:defRPr sz="5400"/>
            </a:lvl1pPr>
          </a:lstStyle>
          <a:p>
            <a:pPr/>
            <a:r>
              <a:t>Redis 캐시를 사용하는 예시</a:t>
            </a:r>
          </a:p>
        </p:txBody>
      </p:sp>
      <p:sp>
        <p:nvSpPr>
          <p:cNvPr id="193" name="1. 캐시 사용 예시"/>
          <p:cNvSpPr txBox="1"/>
          <p:nvPr>
            <p:ph type="subTitle" sz="quarter" idx="1"/>
          </p:nvPr>
        </p:nvSpPr>
        <p:spPr>
          <a:xfrm>
            <a:off x="1337070" y="1500736"/>
            <a:ext cx="5116086" cy="992157"/>
          </a:xfrm>
          <a:prstGeom prst="rect">
            <a:avLst/>
          </a:prstGeom>
        </p:spPr>
        <p:txBody>
          <a:bodyPr/>
          <a:lstStyle>
            <a:lvl1pPr defTabSz="817244">
              <a:defRPr sz="5445"/>
            </a:lvl1pPr>
          </a:lstStyle>
          <a:p>
            <a:pPr/>
            <a:r>
              <a:t>1. 캐시 사용 예시</a:t>
            </a:r>
          </a:p>
        </p:txBody>
      </p:sp>
      <p:pic>
        <p:nvPicPr>
          <p:cNvPr id="194" name="redis-logo-svgrepo-com.svg" descr="redis-logo-svgrepo-com.sv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661575" y="7233422"/>
            <a:ext cx="2411458" cy="2411458"/>
          </a:xfrm>
          <a:prstGeom prst="rect">
            <a:avLst/>
          </a:prstGeom>
          <a:ln w="12700">
            <a:miter lim="400000"/>
          </a:ln>
        </p:spPr>
      </p:pic>
      <p:sp>
        <p:nvSpPr>
          <p:cNvPr id="195" name="Redis"/>
          <p:cNvSpPr txBox="1"/>
          <p:nvPr/>
        </p:nvSpPr>
        <p:spPr>
          <a:xfrm>
            <a:off x="4932492" y="10259907"/>
            <a:ext cx="1960933" cy="99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Redis</a:t>
            </a:r>
          </a:p>
        </p:txBody>
      </p:sp>
      <p:pic>
        <p:nvPicPr>
          <p:cNvPr id="196" name="jwtio-json-web-token.svg" descr="jwtio-json-web-token.sv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280020" y="5190028"/>
            <a:ext cx="4822915" cy="2411458"/>
          </a:xfrm>
          <a:prstGeom prst="rect">
            <a:avLst/>
          </a:prstGeom>
          <a:ln w="12700">
            <a:miter lim="400000"/>
          </a:ln>
        </p:spPr>
      </p:pic>
      <p:sp>
        <p:nvSpPr>
          <p:cNvPr id="197" name="JWT의 Refresh 토큰 저장 용도"/>
          <p:cNvSpPr txBox="1"/>
          <p:nvPr/>
        </p:nvSpPr>
        <p:spPr>
          <a:xfrm>
            <a:off x="12290262" y="8001917"/>
            <a:ext cx="4802431" cy="676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511809">
              <a:lnSpc>
                <a:spcPct val="100000"/>
              </a:lnSpc>
              <a:spcBef>
                <a:spcPts val="0"/>
              </a:spcBef>
              <a:defRPr b="1" sz="2852"/>
            </a:lvl1pPr>
          </a:lstStyle>
          <a:p>
            <a:pPr/>
            <a:r>
              <a:t>JWT의 Refresh 토큰 저장 용도</a:t>
            </a:r>
          </a:p>
        </p:txBody>
      </p:sp>
      <p:pic>
        <p:nvPicPr>
          <p:cNvPr id="198" name="aws-rds.svg" descr="aws-rds.sv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0054620" y="5033096"/>
            <a:ext cx="2154344" cy="2431539"/>
          </a:xfrm>
          <a:prstGeom prst="rect">
            <a:avLst/>
          </a:prstGeom>
          <a:ln w="12700">
            <a:miter lim="400000"/>
          </a:ln>
        </p:spPr>
      </p:pic>
      <p:sp>
        <p:nvSpPr>
          <p:cNvPr id="199" name="DB에서 자주 읽는 데이터를…"/>
          <p:cNvSpPr txBox="1"/>
          <p:nvPr/>
        </p:nvSpPr>
        <p:spPr>
          <a:xfrm>
            <a:off x="19011061" y="7746642"/>
            <a:ext cx="4944859" cy="11873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algn="ctr" defTabSz="594360">
              <a:lnSpc>
                <a:spcPct val="100000"/>
              </a:lnSpc>
              <a:spcBef>
                <a:spcPts val="0"/>
              </a:spcBef>
              <a:defRPr b="1" sz="3312"/>
            </a:pPr>
            <a:r>
              <a:t>DB에서 자주 읽는 데이터를 </a:t>
            </a:r>
          </a:p>
          <a:p>
            <a:pPr algn="ctr" defTabSz="594360">
              <a:lnSpc>
                <a:spcPct val="100000"/>
              </a:lnSpc>
              <a:spcBef>
                <a:spcPts val="0"/>
              </a:spcBef>
              <a:defRPr b="1" sz="3312"/>
            </a:pPr>
            <a:r>
              <a:t>저장하는 용도</a:t>
            </a:r>
          </a:p>
        </p:txBody>
      </p:sp>
      <p:pic>
        <p:nvPicPr>
          <p:cNvPr id="200" name="security-icon.svg" descr="security-icon.sv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3693503" y="9470084"/>
            <a:ext cx="2334410" cy="2310663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세션을 저장 용도"/>
          <p:cNvSpPr txBox="1"/>
          <p:nvPr/>
        </p:nvSpPr>
        <p:spPr>
          <a:xfrm>
            <a:off x="12933231" y="12080298"/>
            <a:ext cx="3516492" cy="676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652145">
              <a:lnSpc>
                <a:spcPct val="100000"/>
              </a:lnSpc>
              <a:spcBef>
                <a:spcPts val="0"/>
              </a:spcBef>
              <a:defRPr b="1" sz="3634"/>
            </a:lvl1pPr>
          </a:lstStyle>
          <a:p>
            <a:pPr/>
            <a:r>
              <a:t>세션을 저장 용도</a:t>
            </a:r>
          </a:p>
        </p:txBody>
      </p:sp>
      <p:pic>
        <p:nvPicPr>
          <p:cNvPr id="202" name="pub-sub-messaging-1536x460.png" descr="pub-sub-messaging-1536x460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7534976" y="9548244"/>
            <a:ext cx="7193632" cy="2154344"/>
          </a:xfrm>
          <a:prstGeom prst="rect">
            <a:avLst/>
          </a:prstGeom>
          <a:ln w="12700">
            <a:miter lim="400000"/>
          </a:ln>
        </p:spPr>
      </p:pic>
      <p:sp>
        <p:nvSpPr>
          <p:cNvPr id="203" name="Message Pub/Sub 용도"/>
          <p:cNvSpPr txBox="1"/>
          <p:nvPr/>
        </p:nvSpPr>
        <p:spPr>
          <a:xfrm>
            <a:off x="18573748" y="12080298"/>
            <a:ext cx="5116087" cy="676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652145">
              <a:lnSpc>
                <a:spcPct val="100000"/>
              </a:lnSpc>
              <a:spcBef>
                <a:spcPts val="0"/>
              </a:spcBef>
              <a:defRPr b="1" sz="3634"/>
            </a:lvl1pPr>
          </a:lstStyle>
          <a:p>
            <a:pPr/>
            <a:r>
              <a:t>Message Pub/Sub 용도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2. 캐시 사용시 유의할 점"/>
          <p:cNvSpPr txBox="1"/>
          <p:nvPr>
            <p:ph type="ctrTitle"/>
          </p:nvPr>
        </p:nvSpPr>
        <p:spPr>
          <a:xfrm>
            <a:off x="7245533" y="5822962"/>
            <a:ext cx="9892935" cy="2070076"/>
          </a:xfrm>
          <a:prstGeom prst="rect">
            <a:avLst/>
          </a:prstGeom>
        </p:spPr>
        <p:txBody>
          <a:bodyPr/>
          <a:lstStyle>
            <a:lvl1pPr defTabSz="1706837">
              <a:defRPr spc="-162" sz="8119"/>
            </a:lvl1pPr>
          </a:lstStyle>
          <a:p>
            <a:pPr/>
            <a:r>
              <a:t>2. 캐시 사용시 유의할 점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2. 캐시를 사용시 유의할 점(고려할 사항)"/>
          <p:cNvSpPr txBox="1"/>
          <p:nvPr>
            <p:ph type="subTitle" sz="quarter" idx="1"/>
          </p:nvPr>
        </p:nvSpPr>
        <p:spPr>
          <a:xfrm>
            <a:off x="1353391" y="1647628"/>
            <a:ext cx="8214007" cy="992157"/>
          </a:xfrm>
          <a:prstGeom prst="rect">
            <a:avLst/>
          </a:prstGeom>
        </p:spPr>
        <p:txBody>
          <a:bodyPr/>
          <a:lstStyle>
            <a:lvl1pPr defTabSz="602615">
              <a:defRPr sz="4015"/>
            </a:lvl1pPr>
          </a:lstStyle>
          <a:p>
            <a:pPr/>
            <a:r>
              <a:t>2. 캐시를 사용시 유의할 점(고려할 사항)</a:t>
            </a:r>
          </a:p>
        </p:txBody>
      </p:sp>
      <p:sp>
        <p:nvSpPr>
          <p:cNvPr id="208" name="데이터 갱신은 자주 일어나지 않지만, 조회는 자주 일어나는가?"/>
          <p:cNvSpPr txBox="1"/>
          <p:nvPr/>
        </p:nvSpPr>
        <p:spPr>
          <a:xfrm>
            <a:off x="2741870" y="3205542"/>
            <a:ext cx="10956575" cy="99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marL="604890" indent="-604890" defTabSz="586104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3266"/>
            </a:lvl1pPr>
          </a:lstStyle>
          <a:p>
            <a:pPr/>
            <a:r>
              <a:t>데이터 갱신은 자주 일어나지 않지만, 조회는 자주 일어나는가?</a:t>
            </a:r>
          </a:p>
        </p:txBody>
      </p:sp>
      <p:sp>
        <p:nvSpPr>
          <p:cNvPr id="209" name="2. 별도의 RDBMS의 영속으로 기록할 필요가 없거나, RDBMS에서 기록된 내용되는 로직이 별도로 있는가?"/>
          <p:cNvSpPr txBox="1"/>
          <p:nvPr/>
        </p:nvSpPr>
        <p:spPr>
          <a:xfrm>
            <a:off x="2741870" y="4650759"/>
            <a:ext cx="15760834" cy="99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defTabSz="520065">
              <a:lnSpc>
                <a:spcPct val="100000"/>
              </a:lnSpc>
              <a:spcBef>
                <a:spcPts val="0"/>
              </a:spcBef>
              <a:defRPr b="1" sz="2898"/>
            </a:pPr>
            <a:r>
              <a:t>2. 별도의 RDBMS의 영속으로 기록할 필요가 없거나, </a:t>
            </a:r>
            <a:r>
              <a:rPr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rPr>
              <a:t>RDBMS에서 기록된 내용되는 로직이 별도로 있는가?</a:t>
            </a:r>
          </a:p>
        </p:txBody>
      </p:sp>
      <p:sp>
        <p:nvSpPr>
          <p:cNvPr id="210" name="3. 캐시에 보관된 데이터는 언제 만료되어야 하는가?"/>
          <p:cNvSpPr txBox="1"/>
          <p:nvPr/>
        </p:nvSpPr>
        <p:spPr>
          <a:xfrm>
            <a:off x="2807952" y="6095977"/>
            <a:ext cx="9337836" cy="11518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630449" indent="-630449" defTabSz="610870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3404"/>
            </a:pPr>
          </a:p>
          <a:p>
            <a:pPr defTabSz="610870">
              <a:lnSpc>
                <a:spcPct val="100000"/>
              </a:lnSpc>
              <a:spcBef>
                <a:spcPts val="0"/>
              </a:spcBef>
              <a:defRPr b="1" sz="3404"/>
            </a:pPr>
            <a:r>
              <a:t>3. 캐시에 보관된 데이터는 언제 만료되어야 하는가?</a:t>
            </a:r>
          </a:p>
        </p:txBody>
      </p:sp>
      <p:sp>
        <p:nvSpPr>
          <p:cNvPr id="211" name="4. 데이터의 일관성은 어떻게 유지할 것인가?"/>
          <p:cNvSpPr txBox="1"/>
          <p:nvPr/>
        </p:nvSpPr>
        <p:spPr>
          <a:xfrm>
            <a:off x="2836227" y="8335674"/>
            <a:ext cx="8989097" cy="12096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647488" indent="-647488" defTabSz="627379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3496"/>
            </a:pPr>
          </a:p>
          <a:p>
            <a:pPr defTabSz="627379">
              <a:lnSpc>
                <a:spcPct val="100000"/>
              </a:lnSpc>
              <a:spcBef>
                <a:spcPts val="0"/>
              </a:spcBef>
              <a:defRPr b="1" sz="3496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4. 데이터의 일관성은 어떻게 유지할 것인가?</a:t>
            </a:r>
          </a:p>
        </p:txBody>
      </p:sp>
      <p:sp>
        <p:nvSpPr>
          <p:cNvPr id="212" name="5. 장애에 대해서는 어떻게 대처할 것인가?"/>
          <p:cNvSpPr txBox="1"/>
          <p:nvPr/>
        </p:nvSpPr>
        <p:spPr>
          <a:xfrm>
            <a:off x="2819906" y="10762166"/>
            <a:ext cx="8449856" cy="11518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630449" indent="-630449" defTabSz="610870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3404"/>
            </a:pPr>
          </a:p>
          <a:p>
            <a:pPr defTabSz="610870">
              <a:lnSpc>
                <a:spcPct val="100000"/>
              </a:lnSpc>
              <a:spcBef>
                <a:spcPts val="0"/>
              </a:spcBef>
              <a:defRPr b="1" sz="3404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5. 장애에 대해서는 어떻게 대처할 것인가?</a:t>
            </a:r>
          </a:p>
        </p:txBody>
      </p:sp>
      <p:sp>
        <p:nvSpPr>
          <p:cNvPr id="213" name="- 만료 정책이 없으면, 해당 데이터는 캐시에 계속 남게 되어 적절한 만료 기한 설정이 필요합니다."/>
          <p:cNvSpPr txBox="1"/>
          <p:nvPr/>
        </p:nvSpPr>
        <p:spPr>
          <a:xfrm>
            <a:off x="3489079" y="7334814"/>
            <a:ext cx="13662018" cy="9909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519694" indent="-519694" defTabSz="503555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2806"/>
            </a:pPr>
          </a:p>
          <a:p>
            <a:pPr defTabSz="503555">
              <a:lnSpc>
                <a:spcPct val="100000"/>
              </a:lnSpc>
              <a:spcBef>
                <a:spcPts val="0"/>
              </a:spcBef>
              <a:defRPr b="1" sz="2806"/>
            </a:pPr>
            <a:r>
              <a:t>- 만료 정책이 없으면, 해당 데이터는 캐시에 계속 남게 되어 적절한 만료 기한 설정이 필요합니다.</a:t>
            </a:r>
          </a:p>
        </p:txBody>
      </p:sp>
      <p:sp>
        <p:nvSpPr>
          <p:cNvPr id="214" name="- DB에 저장하는 연산과 캐시를 갱신하는 연산이 단일 트랜잭션으로 처리되지 않으면, 데이터의 일관성은 깨질 수 있습니다."/>
          <p:cNvSpPr txBox="1"/>
          <p:nvPr/>
        </p:nvSpPr>
        <p:spPr>
          <a:xfrm>
            <a:off x="3434600" y="9642273"/>
            <a:ext cx="15100651" cy="921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451537" indent="-451537" defTabSz="437514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2438"/>
            </a:pPr>
          </a:p>
          <a:p>
            <a:pPr defTabSz="437514">
              <a:lnSpc>
                <a:spcPct val="100000"/>
              </a:lnSpc>
              <a:spcBef>
                <a:spcPts val="0"/>
              </a:spcBef>
              <a:defRPr b="1" sz="2438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- DB에 저장하는 연산과 캐시를 갱신하는 연산이 단일 트랜잭션으로 처리되지 않으면, 데이터의 일관성은 깨질 수 있습니다.</a:t>
            </a:r>
          </a:p>
        </p:txBody>
      </p:sp>
      <p:sp>
        <p:nvSpPr>
          <p:cNvPr id="215" name="- 캐시 서버를 한 대만, 두는 경우, 해당 캐시 서버는 단일 장애 지점(SPOF)가 되어 버릴 가능성이 큽니다."/>
          <p:cNvSpPr txBox="1"/>
          <p:nvPr/>
        </p:nvSpPr>
        <p:spPr>
          <a:xfrm>
            <a:off x="3495007" y="12112788"/>
            <a:ext cx="15436513" cy="9211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477096" indent="-477096" defTabSz="462280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2576"/>
            </a:pPr>
          </a:p>
          <a:p>
            <a:pPr defTabSz="462280">
              <a:lnSpc>
                <a:spcPct val="100000"/>
              </a:lnSpc>
              <a:spcBef>
                <a:spcPts val="0"/>
              </a:spcBef>
              <a:defRPr b="1" sz="2576">
                <a:solidFill>
                  <a:schemeClr val="accent5">
                    <a:hueOff val="106044"/>
                    <a:satOff val="10158"/>
                    <a:lumOff val="16042"/>
                  </a:schemeClr>
                </a:solidFill>
              </a:defRPr>
            </a:pPr>
            <a:r>
              <a:t>- 캐시 서버를 한 대만, 두는 경우, 해당 캐시 서버는 단일 장애 지점(SPOF)가 되어 버릴 가능성이 큽니다.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2. 캐시를 사용시 유의할 점(고려할 사항) - 예시"/>
          <p:cNvSpPr txBox="1"/>
          <p:nvPr>
            <p:ph type="subTitle" sz="quarter" idx="1"/>
          </p:nvPr>
        </p:nvSpPr>
        <p:spPr>
          <a:xfrm>
            <a:off x="1353391" y="1647628"/>
            <a:ext cx="9646008" cy="992157"/>
          </a:xfrm>
          <a:prstGeom prst="rect">
            <a:avLst/>
          </a:prstGeom>
        </p:spPr>
        <p:txBody>
          <a:bodyPr/>
          <a:lstStyle>
            <a:lvl1pPr defTabSz="602615">
              <a:defRPr sz="4015"/>
            </a:lvl1pPr>
          </a:lstStyle>
          <a:p>
            <a:pPr/>
            <a:r>
              <a:t>2. 캐시를 사용시 유의할 점(고려할 사항) - 예시 </a:t>
            </a:r>
          </a:p>
        </p:txBody>
      </p:sp>
      <p:sp>
        <p:nvSpPr>
          <p:cNvPr id="218" name="상품권 재고관리를 위한 시스템 설계(우아한 형제들 선물하기 시스템)"/>
          <p:cNvSpPr txBox="1"/>
          <p:nvPr/>
        </p:nvSpPr>
        <p:spPr>
          <a:xfrm>
            <a:off x="1465239" y="3181263"/>
            <a:ext cx="19080626" cy="992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상품권 재고관리를 위한 시스템 설계(우아한 형제들 선물하기 시스템)</a:t>
            </a:r>
          </a:p>
        </p:txBody>
      </p:sp>
      <p:pic>
        <p:nvPicPr>
          <p:cNvPr id="219" name="예시.jpeg" descr="예시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13203" y="4714898"/>
            <a:ext cx="4126384" cy="8712598"/>
          </a:xfrm>
          <a:prstGeom prst="rect">
            <a:avLst/>
          </a:prstGeom>
          <a:ln w="12700">
            <a:miter lim="400000"/>
          </a:ln>
        </p:spPr>
      </p:pic>
      <p:pic>
        <p:nvPicPr>
          <p:cNvPr id="220" name="예시2.png" descr="예시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97940" y="5693578"/>
            <a:ext cx="8526946" cy="70163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2. 캐시를 사용시 유의할 점(고려할 사항) - 예시"/>
          <p:cNvSpPr txBox="1"/>
          <p:nvPr>
            <p:ph type="subTitle" sz="quarter" idx="1"/>
          </p:nvPr>
        </p:nvSpPr>
        <p:spPr>
          <a:xfrm>
            <a:off x="1353391" y="1647628"/>
            <a:ext cx="9646008" cy="992157"/>
          </a:xfrm>
          <a:prstGeom prst="rect">
            <a:avLst/>
          </a:prstGeom>
        </p:spPr>
        <p:txBody>
          <a:bodyPr/>
          <a:lstStyle>
            <a:lvl1pPr defTabSz="602615">
              <a:defRPr sz="4015"/>
            </a:lvl1pPr>
          </a:lstStyle>
          <a:p>
            <a:pPr/>
            <a:r>
              <a:t>2. 캐시를 사용시 유의할 점(고려할 사항) - 예시 </a:t>
            </a:r>
          </a:p>
        </p:txBody>
      </p:sp>
      <p:sp>
        <p:nvSpPr>
          <p:cNvPr id="223" name="상품권 재고관리를 위한 시스템 설계(우아한 형제들 선물하기 시스템)"/>
          <p:cNvSpPr txBox="1"/>
          <p:nvPr/>
        </p:nvSpPr>
        <p:spPr>
          <a:xfrm>
            <a:off x="1465239" y="3181263"/>
            <a:ext cx="19080626" cy="992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상품권 재고관리를 위한 시스템 설계(우아한 형제들 선물하기 시스템)</a:t>
            </a:r>
          </a:p>
        </p:txBody>
      </p:sp>
      <p:sp>
        <p:nvSpPr>
          <p:cNvPr id="224" name="재고 관리 요구사항 (3가지)"/>
          <p:cNvSpPr txBox="1"/>
          <p:nvPr/>
        </p:nvSpPr>
        <p:spPr>
          <a:xfrm>
            <a:off x="1429026" y="4956713"/>
            <a:ext cx="7035325" cy="992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>
                <a:solidFill>
                  <a:schemeClr val="accent4">
                    <a:hueOff val="-613784"/>
                    <a:lumOff val="1275"/>
                  </a:schemeClr>
                </a:solidFill>
              </a:defRPr>
            </a:lvl1pPr>
          </a:lstStyle>
          <a:p>
            <a:pPr/>
            <a:r>
              <a:t>재고 관리 요구사항 (3가지)</a:t>
            </a:r>
          </a:p>
        </p:txBody>
      </p:sp>
      <p:sp>
        <p:nvSpPr>
          <p:cNvPr id="225" name="1. 상품권의 권종별로 전체 재고 수량과 인당 재고 수량이 관리되어야 한다."/>
          <p:cNvSpPr txBox="1"/>
          <p:nvPr/>
        </p:nvSpPr>
        <p:spPr>
          <a:xfrm>
            <a:off x="1396384" y="6213452"/>
            <a:ext cx="17080822" cy="992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1. 상품권의 권종별로 전체 재고 수량과 인당 재고 수량이 관리되어야 한다.</a:t>
            </a:r>
          </a:p>
        </p:txBody>
      </p:sp>
      <p:sp>
        <p:nvSpPr>
          <p:cNvPr id="226" name="- 전체 재고는 종류별로 관리되고, 한 사람당 구입 횟수를 제한하며 전체 종류에서 구입 가능한 횟수를 제한해야 함"/>
          <p:cNvSpPr txBox="1"/>
          <p:nvPr/>
        </p:nvSpPr>
        <p:spPr>
          <a:xfrm>
            <a:off x="2183376" y="7186715"/>
            <a:ext cx="15963834" cy="99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519694" indent="-519694" defTabSz="503555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2806"/>
            </a:pPr>
          </a:p>
          <a:p>
            <a:pPr defTabSz="503555">
              <a:lnSpc>
                <a:spcPct val="100000"/>
              </a:lnSpc>
              <a:spcBef>
                <a:spcPts val="0"/>
              </a:spcBef>
              <a:defRPr b="1" sz="2806"/>
            </a:pPr>
            <a:r>
              <a:t>- 전체 재고는 종류별로 관리되고, 한 사람당 구입 횟수를 제한하며 전체 종류에서 구입 가능한 횟수를 제한해야 함</a:t>
            </a:r>
          </a:p>
        </p:txBody>
      </p:sp>
      <p:sp>
        <p:nvSpPr>
          <p:cNvPr id="227" name="- 종류별로 제한된 재고량은 절대 초과되어서 판매되면 안됨"/>
          <p:cNvSpPr txBox="1"/>
          <p:nvPr/>
        </p:nvSpPr>
        <p:spPr>
          <a:xfrm>
            <a:off x="2183376" y="9663980"/>
            <a:ext cx="8785848" cy="99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519694" indent="-519694" defTabSz="503555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2806"/>
            </a:pPr>
          </a:p>
          <a:p>
            <a:pPr defTabSz="503555">
              <a:lnSpc>
                <a:spcPct val="100000"/>
              </a:lnSpc>
              <a:spcBef>
                <a:spcPts val="0"/>
              </a:spcBef>
              <a:defRPr b="1" sz="2806"/>
            </a:pPr>
            <a:r>
              <a:t>- 종류별로 제한된 재고량은 절대 초과되어서 판매되면 안됨</a:t>
            </a:r>
          </a:p>
        </p:txBody>
      </p:sp>
      <p:sp>
        <p:nvSpPr>
          <p:cNvPr id="228" name="2. 상품은 전체 재고량을 초과하여 판매하면 안된다."/>
          <p:cNvSpPr txBox="1"/>
          <p:nvPr/>
        </p:nvSpPr>
        <p:spPr>
          <a:xfrm>
            <a:off x="1396384" y="8658074"/>
            <a:ext cx="12572768" cy="99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2. 상품은 전체 재고량을 초과하여 판매하면 안된다.</a:t>
            </a:r>
          </a:p>
        </p:txBody>
      </p:sp>
      <p:sp>
        <p:nvSpPr>
          <p:cNvPr id="229" name="3. 판매가 시작된 상품의 전체 재고 수량은 감소시킬 수 없다."/>
          <p:cNvSpPr txBox="1"/>
          <p:nvPr/>
        </p:nvSpPr>
        <p:spPr>
          <a:xfrm>
            <a:off x="1396384" y="10972127"/>
            <a:ext cx="15404256" cy="992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>
            <a:lvl1pPr defTabSz="825500">
              <a:lnSpc>
                <a:spcPct val="100000"/>
              </a:lnSpc>
              <a:spcBef>
                <a:spcPts val="0"/>
              </a:spcBef>
              <a:defRPr b="1" sz="4600"/>
            </a:lvl1pPr>
          </a:lstStyle>
          <a:p>
            <a:pPr/>
            <a:r>
              <a:t>3. 판매가 시작된 상품의 전체 재고 수량은 감소시킬 수 없다.</a:t>
            </a:r>
          </a:p>
        </p:txBody>
      </p:sp>
      <p:sp>
        <p:nvSpPr>
          <p:cNvPr id="230" name="- 판매가 한번 시작된 상품의 경우, 재고량 수정이 가능하나 최초 설정된 재고량 이상을 설정할 수 없음"/>
          <p:cNvSpPr txBox="1"/>
          <p:nvPr/>
        </p:nvSpPr>
        <p:spPr>
          <a:xfrm>
            <a:off x="2183376" y="11961711"/>
            <a:ext cx="14391251" cy="9921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b">
            <a:normAutofit fontScale="100000" lnSpcReduction="0"/>
          </a:bodyPr>
          <a:lstStyle/>
          <a:p>
            <a:pPr marL="519694" indent="-519694" defTabSz="503555">
              <a:lnSpc>
                <a:spcPct val="100000"/>
              </a:lnSpc>
              <a:spcBef>
                <a:spcPts val="0"/>
              </a:spcBef>
              <a:buSzPct val="100000"/>
              <a:buAutoNum type="arabicPeriod" startAt="1"/>
              <a:defRPr b="1" sz="2806"/>
            </a:pPr>
          </a:p>
          <a:p>
            <a:pPr defTabSz="503555">
              <a:lnSpc>
                <a:spcPct val="100000"/>
              </a:lnSpc>
              <a:spcBef>
                <a:spcPts val="0"/>
              </a:spcBef>
              <a:defRPr b="1" sz="2806"/>
            </a:pPr>
            <a:r>
              <a:t>- 판매가 한번 시작된 상품의 경우, 재고량 수정이 가능하나 최초 설정된 재고량 이상을 설정할 수 없음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BE00FF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2_DynamicDar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32_DynamicDar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